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06060"/>
        </a:solidFill>
        <a:effectLst/>
        <a:uFillTx/>
        <a:latin typeface="+mn-lt"/>
        <a:ea typeface="+mn-ea"/>
        <a:cs typeface="+mn-cs"/>
        <a:sym typeface="Gill Sans"/>
      </a:defRPr>
    </a:lvl1pPr>
    <a:lvl2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06060"/>
        </a:solidFill>
        <a:effectLst/>
        <a:uFillTx/>
        <a:latin typeface="+mn-lt"/>
        <a:ea typeface="+mn-ea"/>
        <a:cs typeface="+mn-cs"/>
        <a:sym typeface="Gill Sans"/>
      </a:defRPr>
    </a:lvl2pPr>
    <a:lvl3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06060"/>
        </a:solidFill>
        <a:effectLst/>
        <a:uFillTx/>
        <a:latin typeface="+mn-lt"/>
        <a:ea typeface="+mn-ea"/>
        <a:cs typeface="+mn-cs"/>
        <a:sym typeface="Gill Sans"/>
      </a:defRPr>
    </a:lvl3pPr>
    <a:lvl4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06060"/>
        </a:solidFill>
        <a:effectLst/>
        <a:uFillTx/>
        <a:latin typeface="+mn-lt"/>
        <a:ea typeface="+mn-ea"/>
        <a:cs typeface="+mn-cs"/>
        <a:sym typeface="Gill Sans"/>
      </a:defRPr>
    </a:lvl4pPr>
    <a:lvl5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06060"/>
        </a:solidFill>
        <a:effectLst/>
        <a:uFillTx/>
        <a:latin typeface="+mn-lt"/>
        <a:ea typeface="+mn-ea"/>
        <a:cs typeface="+mn-cs"/>
        <a:sym typeface="Gill Sans"/>
      </a:defRPr>
    </a:lvl5pPr>
    <a:lvl6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06060"/>
        </a:solidFill>
        <a:effectLst/>
        <a:uFillTx/>
        <a:latin typeface="+mn-lt"/>
        <a:ea typeface="+mn-ea"/>
        <a:cs typeface="+mn-cs"/>
        <a:sym typeface="Gill Sans"/>
      </a:defRPr>
    </a:lvl6pPr>
    <a:lvl7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06060"/>
        </a:solidFill>
        <a:effectLst/>
        <a:uFillTx/>
        <a:latin typeface="+mn-lt"/>
        <a:ea typeface="+mn-ea"/>
        <a:cs typeface="+mn-cs"/>
        <a:sym typeface="Gill Sans"/>
      </a:defRPr>
    </a:lvl7pPr>
    <a:lvl8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06060"/>
        </a:solidFill>
        <a:effectLst/>
        <a:uFillTx/>
        <a:latin typeface="+mn-lt"/>
        <a:ea typeface="+mn-ea"/>
        <a:cs typeface="+mn-cs"/>
        <a:sym typeface="Gill Sans"/>
      </a:defRPr>
    </a:lvl8pPr>
    <a:lvl9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06060"/>
        </a:solidFill>
        <a:effectLst/>
        <a:uFillTx/>
        <a:latin typeface="+mn-lt"/>
        <a:ea typeface="+mn-ea"/>
        <a:cs typeface="+mn-cs"/>
        <a:sym typeface="Gill San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606060"/>
        </a:fontRef>
        <a:srgbClr val="606060"/>
      </a:tcTxStyle>
      <a:tcStyle>
        <a:tcBdr>
          <a:left>
            <a:ln w="12700" cap="flat">
              <a:noFill/>
              <a:miter lim="400000"/>
            </a:ln>
          </a:left>
          <a:right>
            <a:ln w="12700" cap="flat">
              <a:noFill/>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noFill/>
              <a:miter lim="400000"/>
            </a:ln>
          </a:insideV>
        </a:tcBdr>
        <a:fill>
          <a:noFill/>
        </a:fill>
      </a:tcStyle>
    </a:wholeTbl>
    <a:band2H>
      <a:tcTxStyle b="def" i="def"/>
      <a:tcStyle>
        <a:tcBdr/>
        <a:fill>
          <a:solidFill>
            <a:srgbClr val="E7E3D2">
              <a:alpha val="50000"/>
            </a:srgbClr>
          </a:solidFill>
        </a:fill>
      </a:tcStyle>
    </a:band2H>
    <a:firstCol>
      <a:tcTxStyle b="off" i="off">
        <a:fontRef idx="minor">
          <a:srgbClr val="FFFFFF"/>
        </a:fontRef>
        <a:srgbClr val="FFFFFF"/>
      </a:tcTxStyle>
      <a:tcStyle>
        <a:tcBdr>
          <a:left>
            <a:ln w="3175" cap="flat">
              <a:solidFill>
                <a:srgbClr val="FDF6DA"/>
              </a:solidFill>
              <a:prstDash val="solid"/>
              <a:miter lim="400000"/>
            </a:ln>
          </a:left>
          <a:right>
            <a:ln w="12700" cap="flat">
              <a:solidFill>
                <a:srgbClr val="FDF6DA"/>
              </a:solidFill>
              <a:prstDash val="solid"/>
              <a:miter lim="400000"/>
            </a:ln>
          </a:right>
          <a:top>
            <a:ln w="12700" cap="flat">
              <a:solidFill>
                <a:srgbClr val="FDF6DA"/>
              </a:solidFill>
              <a:prstDash val="solid"/>
              <a:miter lim="400000"/>
            </a:ln>
          </a:top>
          <a:bottom>
            <a:ln w="12700" cap="flat">
              <a:solidFill>
                <a:srgbClr val="FDF6DA"/>
              </a:solidFill>
              <a:prstDash val="solid"/>
              <a:miter lim="400000"/>
            </a:ln>
          </a:bottom>
          <a:insideH>
            <a:ln w="12700" cap="flat">
              <a:solidFill>
                <a:srgbClr val="FDF6DA"/>
              </a:solidFill>
              <a:prstDash val="solid"/>
              <a:miter lim="400000"/>
            </a:ln>
          </a:insideH>
          <a:insideV>
            <a:ln w="12700" cap="flat">
              <a:noFill/>
              <a:miter lim="400000"/>
            </a:ln>
          </a:insideV>
        </a:tcBdr>
        <a:fill>
          <a:solidFill>
            <a:srgbClr val="A5C69B"/>
          </a:solidFill>
        </a:fill>
      </a:tcStyle>
    </a:firstCol>
    <a:lastRow>
      <a:tcTxStyle b="off" i="off">
        <a:fontRef idx="minor">
          <a:srgbClr val="606060"/>
        </a:fontRef>
        <a:srgbClr val="606060"/>
      </a:tcTxStyle>
      <a:tcStyle>
        <a:tcBdr>
          <a:left>
            <a:ln w="12700" cap="flat">
              <a:noFill/>
              <a:miter lim="400000"/>
            </a:ln>
          </a:left>
          <a:right>
            <a:ln w="12700" cap="flat">
              <a:noFill/>
              <a:miter lim="400000"/>
            </a:ln>
          </a:right>
          <a:top>
            <a:ln w="25400" cap="flat">
              <a:solidFill>
                <a:srgbClr val="000000"/>
              </a:solidFill>
              <a:prstDash val="solid"/>
              <a:miter lim="400000"/>
            </a:ln>
          </a:top>
          <a:bottom>
            <a:ln w="3175" cap="flat">
              <a:solidFill>
                <a:srgbClr val="FDF6DA"/>
              </a:solidFill>
              <a:prstDash val="solid"/>
              <a:miter lim="400000"/>
            </a:ln>
          </a:bottom>
          <a:insideH>
            <a:ln w="12700" cap="flat">
              <a:solidFill>
                <a:srgbClr val="FDF6DA"/>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3175" cap="flat">
              <a:solidFill>
                <a:srgbClr val="FDF6DA"/>
              </a:solidFill>
              <a:prstDash val="solid"/>
              <a:miter lim="400000"/>
            </a:ln>
          </a:top>
          <a:bottom>
            <a:ln w="12700" cap="flat">
              <a:solidFill>
                <a:srgbClr val="FDF6DA"/>
              </a:solidFill>
              <a:prstDash val="solid"/>
              <a:miter lim="400000"/>
            </a:ln>
          </a:bottom>
          <a:insideH>
            <a:ln w="12700" cap="flat">
              <a:solidFill>
                <a:srgbClr val="FDF6DA"/>
              </a:solidFill>
              <a:prstDash val="solid"/>
              <a:miter lim="400000"/>
            </a:ln>
          </a:insideH>
          <a:insideV>
            <a:ln w="12700" cap="flat">
              <a:noFill/>
              <a:miter lim="400000"/>
            </a:ln>
          </a:insideV>
        </a:tcBdr>
        <a:fill>
          <a:solidFill>
            <a:srgbClr val="7C9D69"/>
          </a:solidFill>
        </a:fill>
      </a:tcStyle>
    </a:firstRow>
  </a:tblStyle>
  <a:tblStyle styleId="{C7B018BB-80A7-4F77-B60F-C8B233D01FF8}" styleName="">
    <a:tblBg/>
    <a:wholeTbl>
      <a:tcTxStyle b="off" i="off">
        <a:fontRef idx="minor">
          <a:srgbClr val="606060"/>
        </a:fontRef>
        <a:srgbClr val="606060"/>
      </a:tcTxStyle>
      <a:tcStyle>
        <a:tcBdr>
          <a:left>
            <a:ln w="12700" cap="flat">
              <a:solidFill>
                <a:srgbClr val="BDBBB3"/>
              </a:solidFill>
              <a:prstDash val="solid"/>
              <a:miter lim="400000"/>
            </a:ln>
          </a:left>
          <a:right>
            <a:ln w="12700" cap="flat">
              <a:solidFill>
                <a:srgbClr val="BDBBB3"/>
              </a:solidFill>
              <a:prstDash val="solid"/>
              <a:miter lim="400000"/>
            </a:ln>
          </a:right>
          <a:top>
            <a:ln w="12700" cap="flat">
              <a:solidFill>
                <a:srgbClr val="BDBBB3"/>
              </a:solidFill>
              <a:prstDash val="solid"/>
              <a:miter lim="400000"/>
            </a:ln>
          </a:top>
          <a:bottom>
            <a:ln w="12700" cap="flat">
              <a:solidFill>
                <a:srgbClr val="BDBBB3"/>
              </a:solidFill>
              <a:prstDash val="solid"/>
              <a:miter lim="400000"/>
            </a:ln>
          </a:bottom>
          <a:insideH>
            <a:ln w="12700" cap="flat">
              <a:solidFill>
                <a:srgbClr val="BDBBB3"/>
              </a:solidFill>
              <a:prstDash val="solid"/>
              <a:miter lim="400000"/>
            </a:ln>
          </a:insideH>
          <a:insideV>
            <a:ln w="12700" cap="flat">
              <a:solidFill>
                <a:srgbClr val="BDBBB3"/>
              </a:solidFill>
              <a:prstDash val="solid"/>
              <a:miter lim="400000"/>
            </a:ln>
          </a:insideV>
        </a:tcBdr>
        <a:fill>
          <a:solidFill>
            <a:srgbClr val="E7E3D2"/>
          </a:solidFill>
        </a:fill>
      </a:tcStyle>
    </a:wholeTbl>
    <a:band2H>
      <a:tcTxStyle b="def" i="def"/>
      <a:tcStyle>
        <a:tcBdr/>
        <a:fill>
          <a:solidFill>
            <a:srgbClr val="F6F2E5"/>
          </a:solidFill>
        </a:fill>
      </a:tcStyle>
    </a:band2H>
    <a:firstCol>
      <a:tcTxStyle b="off" i="off">
        <a:fontRef idx="minor">
          <a:srgbClr val="606060"/>
        </a:fontRef>
        <a:srgbClr val="606060"/>
      </a:tcTxStyle>
      <a:tcStyle>
        <a:tcBdr>
          <a:left>
            <a:ln w="12700" cap="flat">
              <a:solidFill>
                <a:srgbClr val="A5A59F"/>
              </a:solidFill>
              <a:prstDash val="solid"/>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solidFill>
                <a:srgbClr val="A5A59F"/>
              </a:solidFill>
              <a:prstDash val="solid"/>
              <a:miter lim="400000"/>
            </a:ln>
          </a:insideV>
        </a:tcBdr>
        <a:fill>
          <a:solidFill>
            <a:srgbClr val="D3CDB7"/>
          </a:solidFill>
        </a:fill>
      </a:tcStyle>
    </a:firstCol>
    <a:lastRow>
      <a:tcTxStyle b="off" i="off">
        <a:fontRef idx="minor">
          <a:srgbClr val="606060"/>
        </a:fontRef>
        <a:srgbClr val="606060"/>
      </a:tcTxStyle>
      <a:tcStyle>
        <a:tcBdr>
          <a:left>
            <a:ln w="12700" cap="flat">
              <a:solidFill>
                <a:srgbClr val="A5A59F"/>
              </a:solidFill>
              <a:prstDash val="solid"/>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solidFill>
                <a:srgbClr val="A5A59F"/>
              </a:solidFill>
              <a:prstDash val="solid"/>
              <a:miter lim="400000"/>
            </a:ln>
          </a:insideV>
        </a:tcBdr>
        <a:fill>
          <a:noFill/>
        </a:fill>
      </a:tcStyle>
    </a:lastRow>
    <a:firstRow>
      <a:tcTxStyle b="off" i="off">
        <a:fontRef idx="minor">
          <a:srgbClr val="FFFFFF"/>
        </a:fontRef>
        <a:srgbClr val="FFFFFF"/>
      </a:tcTxStyle>
      <a:tcStyle>
        <a:tcBdr>
          <a:left>
            <a:ln w="12700" cap="flat">
              <a:solidFill>
                <a:srgbClr val="8E755A"/>
              </a:solidFill>
              <a:prstDash val="solid"/>
              <a:miter lim="400000"/>
            </a:ln>
          </a:left>
          <a:right>
            <a:ln w="12700" cap="flat">
              <a:solidFill>
                <a:srgbClr val="8E755A"/>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8E755A"/>
              </a:solidFill>
              <a:prstDash val="solid"/>
              <a:miter lim="400000"/>
            </a:ln>
          </a:insideH>
          <a:insideV>
            <a:ln w="12700" cap="flat">
              <a:solidFill>
                <a:srgbClr val="8E755A"/>
              </a:solidFill>
              <a:prstDash val="solid"/>
              <a:miter lim="400000"/>
            </a:ln>
          </a:insideV>
        </a:tcBdr>
        <a:fill>
          <a:noFill/>
        </a:fill>
      </a:tcStyle>
    </a:firstRow>
  </a:tblStyle>
  <a:tblStyle styleId="{EEE7283C-3CF3-47DC-8721-378D4A62B228}" styleName="">
    <a:tblBg/>
    <a:wholeTbl>
      <a:tcTxStyle b="off" i="off">
        <a:fontRef idx="major">
          <a:srgbClr val="606060"/>
        </a:fontRef>
        <a:srgbClr val="606060"/>
      </a:tcTxStyle>
      <a:tcStyle>
        <a:tcBdr>
          <a:left>
            <a:ln w="12700" cap="flat">
              <a:noFill/>
              <a:miter lim="400000"/>
            </a:ln>
          </a:left>
          <a:right>
            <a:ln w="12700" cap="flat">
              <a:noFill/>
              <a:miter lim="400000"/>
            </a:ln>
          </a:right>
          <a:top>
            <a:ln w="3175" cap="flat">
              <a:solidFill>
                <a:srgbClr val="BDBBB3"/>
              </a:solidFill>
              <a:prstDash val="solid"/>
              <a:miter lim="400000"/>
            </a:ln>
          </a:top>
          <a:bottom>
            <a:ln w="3175" cap="flat">
              <a:solidFill>
                <a:srgbClr val="BDBBB3"/>
              </a:solidFill>
              <a:prstDash val="solid"/>
              <a:miter lim="400000"/>
            </a:ln>
          </a:bottom>
          <a:insideH>
            <a:ln w="3175" cap="flat">
              <a:solidFill>
                <a:srgbClr val="BDBBB3"/>
              </a:solidFill>
              <a:prstDash val="solid"/>
              <a:miter lim="400000"/>
            </a:ln>
          </a:insideH>
          <a:insideV>
            <a:ln w="12700" cap="flat">
              <a:noFill/>
              <a:miter lim="400000"/>
            </a:ln>
          </a:insideV>
        </a:tcBdr>
        <a:fill>
          <a:solidFill>
            <a:srgbClr val="E6E3DA"/>
          </a:solidFill>
        </a:fill>
      </a:tcStyle>
    </a:wholeTbl>
    <a:band2H>
      <a:tcTxStyle b="def" i="def"/>
      <a:tcStyle>
        <a:tcBdr/>
        <a:fill>
          <a:solidFill>
            <a:srgbClr val="F9F5E8"/>
          </a:solidFill>
        </a:fill>
      </a:tcStyle>
    </a:band2H>
    <a:firstCol>
      <a:tcTxStyle b="off" i="off">
        <a:fontRef idx="minor">
          <a:srgbClr val="606060"/>
        </a:fontRef>
        <a:srgbClr val="606060"/>
      </a:tcTxStyle>
      <a:tcStyle>
        <a:tcBdr>
          <a:left>
            <a:ln w="12700" cap="flat">
              <a:solidFill>
                <a:srgbClr val="A5A59F"/>
              </a:solidFill>
              <a:prstDash val="solid"/>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noFill/>
              <a:miter lim="400000"/>
            </a:ln>
          </a:insideV>
        </a:tcBdr>
        <a:fill>
          <a:solidFill>
            <a:srgbClr val="D6D5D0"/>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DBBB3"/>
              </a:solidFill>
              <a:prstDash val="solid"/>
              <a:miter lim="400000"/>
            </a:ln>
          </a:top>
          <a:bottom>
            <a:ln w="12700" cap="flat">
              <a:solidFill>
                <a:srgbClr val="A5A59F"/>
              </a:solidFill>
              <a:prstDash val="solid"/>
              <a:miter lim="400000"/>
            </a:ln>
          </a:bottom>
          <a:insideH>
            <a:ln w="12700" cap="flat">
              <a:solidFill>
                <a:srgbClr val="4D6166"/>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A5A59F"/>
              </a:solidFill>
              <a:prstDash val="solid"/>
              <a:miter lim="400000"/>
            </a:ln>
          </a:top>
          <a:bottom>
            <a:ln w="12700" cap="flat">
              <a:solidFill>
                <a:srgbClr val="BDBBB3"/>
              </a:solidFill>
              <a:prstDash val="solid"/>
              <a:miter lim="400000"/>
            </a:ln>
          </a:bottom>
          <a:insideH>
            <a:ln w="12700" cap="flat">
              <a:solidFill>
                <a:srgbClr val="657477"/>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Ref idx="minor">
          <a:srgbClr val="606060"/>
        </a:fontRef>
        <a:srgbClr val="606060"/>
      </a:tcTxStyle>
      <a:tcStyle>
        <a:tcBdr>
          <a:left>
            <a:ln w="12700" cap="flat">
              <a:noFill/>
              <a:miter lim="400000"/>
            </a:ln>
          </a:left>
          <a:right>
            <a:ln w="12700" cap="flat">
              <a:noFill/>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FECE2"/>
          </a:solidFill>
        </a:fill>
      </a:tcStyle>
    </a:wholeTbl>
    <a:band2H>
      <a:tcTxStyle b="def" i="def"/>
      <a:tcStyle>
        <a:tcBdr/>
        <a:fill>
          <a:solidFill>
            <a:srgbClr val="FFFBF1"/>
          </a:solidFill>
        </a:fill>
      </a:tcStyle>
    </a:band2H>
    <a:firstCol>
      <a:tcTxStyle b="off" i="off">
        <a:fontRef idx="minor">
          <a:srgbClr val="606060"/>
        </a:fontRef>
        <a:srgbClr val="606060"/>
      </a:tcTxStyle>
      <a:tcStyle>
        <a:tcBdr>
          <a:left>
            <a:ln w="12700" cap="flat">
              <a:solidFill>
                <a:srgbClr val="000000"/>
              </a:solidFill>
              <a:prstDash val="solid"/>
              <a:miter lim="400000"/>
            </a:ln>
          </a:left>
          <a:right>
            <a:ln w="12700" cap="flat">
              <a:solidFill>
                <a:srgbClr val="A29A85"/>
              </a:solidFill>
              <a:prstDash val="solid"/>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8E4D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A29A85"/>
              </a:solidFill>
              <a:prstDash val="solid"/>
              <a:miter lim="400000"/>
            </a:ln>
          </a:top>
          <a:bottom>
            <a:ln w="12700" cap="flat">
              <a:solidFill>
                <a:srgbClr val="000000"/>
              </a:solidFill>
              <a:prstDash val="solid"/>
              <a:miter lim="400000"/>
            </a:ln>
          </a:bottom>
          <a:insideH>
            <a:ln w="12700" cap="flat">
              <a:solidFill>
                <a:srgbClr val="A29A85"/>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solidFill>
                <a:srgbClr val="A29A85"/>
              </a:solidFill>
              <a:prstDash val="solid"/>
              <a:miter lim="400000"/>
            </a:ln>
          </a:bottom>
          <a:insideH>
            <a:ln w="12700" cap="flat">
              <a:solidFill>
                <a:srgbClr val="A29A85"/>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Ref idx="minor">
          <a:srgbClr val="606060"/>
        </a:fontRef>
        <a:srgbClr val="606060"/>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D6D2C0">
              <a:alpha val="50000"/>
            </a:srgbClr>
          </a:solidFill>
        </a:fill>
      </a:tcStyle>
    </a:wholeTbl>
    <a:band2H>
      <a:tcTxStyle b="def" i="def"/>
      <a:tcStyle>
        <a:tcBdr/>
        <a:fill>
          <a:solidFill>
            <a:srgbClr val="E9E7DC"/>
          </a:solidFill>
        </a:fill>
      </a:tcStyle>
    </a:band2H>
    <a:firstCol>
      <a:tcTxStyle b="off" i="off">
        <a:fontRef idx="minor">
          <a:srgbClr val="606060"/>
        </a:fontRef>
        <a:srgbClr val="606060"/>
      </a:tcTxStyle>
      <a:tcStyle>
        <a:tcBdr>
          <a:left>
            <a:ln w="12700" cap="flat">
              <a:solidFill>
                <a:srgbClr val="FFFFFF"/>
              </a:solidFill>
              <a:prstDash val="solid"/>
              <a:miter lim="400000"/>
            </a:ln>
          </a:left>
          <a:right>
            <a:ln w="254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C5BEAA"/>
          </a:solidFill>
        </a:fill>
      </a:tcStyle>
    </a:firstCol>
    <a:lastRow>
      <a:tcTxStyle b="off" i="off">
        <a:fontRef idx="minor">
          <a:srgbClr val="606060"/>
        </a:fontRef>
        <a:srgbClr val="606060"/>
      </a:tcTxStyle>
      <a:tcStyle>
        <a:tcBdr>
          <a:left>
            <a:ln w="12700" cap="flat">
              <a:noFill/>
              <a:miter lim="400000"/>
            </a:ln>
          </a:left>
          <a:right>
            <a:ln w="12700" cap="flat">
              <a:noFill/>
              <a:miter lim="400000"/>
            </a:ln>
          </a:right>
          <a:top>
            <a:ln w="25400" cap="flat">
              <a:solidFill>
                <a:srgbClr val="000000"/>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D6D2C0">
              <a:alpha val="25000"/>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254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928C7D"/>
          </a:solidFill>
        </a:fill>
      </a:tcStyle>
    </a:firstRow>
  </a:tblStyle>
  <a:tblStyle styleId="{2708684C-4D16-4618-839F-0558EEFCDFE6}" styleName="">
    <a:tblBg/>
    <a:wholeTbl>
      <a:tcTxStyle b="off" i="off">
        <a:fontRef idx="major">
          <a:srgbClr val="606060"/>
        </a:fontRef>
        <a:srgbClr val="606060"/>
      </a:tcTxStyle>
      <a:tcStyle>
        <a:tcBdr>
          <a:left>
            <a:ln w="12700" cap="flat">
              <a:noFill/>
              <a:miter lim="400000"/>
            </a:ln>
          </a:left>
          <a:right>
            <a:ln w="12700" cap="flat">
              <a:noFill/>
              <a:miter lim="400000"/>
            </a:ln>
          </a:right>
          <a:top>
            <a:ln w="12700" cap="flat">
              <a:solidFill>
                <a:srgbClr val="DBD2B2"/>
              </a:solidFill>
              <a:prstDash val="solid"/>
              <a:miter lim="400000"/>
            </a:ln>
          </a:top>
          <a:bottom>
            <a:ln w="12700" cap="flat">
              <a:solidFill>
                <a:srgbClr val="DBD2B2"/>
              </a:solidFill>
              <a:prstDash val="solid"/>
              <a:miter lim="400000"/>
            </a:ln>
          </a:bottom>
          <a:insideH>
            <a:ln w="12700" cap="flat">
              <a:solidFill>
                <a:srgbClr val="DBD2B2"/>
              </a:solidFill>
              <a:prstDash val="solid"/>
              <a:miter lim="400000"/>
            </a:ln>
          </a:insideH>
          <a:insideV>
            <a:ln w="12700" cap="flat">
              <a:noFill/>
              <a:miter lim="400000"/>
            </a:ln>
          </a:insideV>
        </a:tcBdr>
        <a:fill>
          <a:solidFill>
            <a:srgbClr val="FDF9ED"/>
          </a:solidFill>
        </a:fill>
      </a:tcStyle>
    </a:wholeTbl>
    <a:band2H>
      <a:tcTxStyle b="def" i="def"/>
      <a:tcStyle>
        <a:tcBdr/>
        <a:fill>
          <a:solidFill>
            <a:srgbClr val="FFFFFF"/>
          </a:solidFill>
        </a:fill>
      </a:tcStyle>
    </a:band2H>
    <a:firstCol>
      <a:tcTxStyle b="off" i="off">
        <a:fontRef idx="minor">
          <a:srgbClr val="606060"/>
        </a:fontRef>
        <a:srgbClr val="606060"/>
      </a:tcTxStyle>
      <a:tcStyle>
        <a:tcBdr>
          <a:left>
            <a:ln w="25400" cap="flat">
              <a:solidFill>
                <a:srgbClr val="C6BB94"/>
              </a:solidFill>
              <a:prstDash val="solid"/>
              <a:miter lim="400000"/>
            </a:ln>
          </a:left>
          <a:right>
            <a:ln w="25400" cap="flat">
              <a:solidFill>
                <a:srgbClr val="C6BB94"/>
              </a:solidFill>
              <a:prstDash val="solid"/>
              <a:miter lim="400000"/>
            </a:ln>
          </a:right>
          <a:top>
            <a:ln w="12700" cap="flat">
              <a:solidFill>
                <a:srgbClr val="DBD2B2"/>
              </a:solidFill>
              <a:prstDash val="solid"/>
              <a:miter lim="400000"/>
            </a:ln>
          </a:top>
          <a:bottom>
            <a:ln w="12700" cap="flat">
              <a:solidFill>
                <a:srgbClr val="DBD2B2"/>
              </a:solidFill>
              <a:prstDash val="solid"/>
              <a:miter lim="400000"/>
            </a:ln>
          </a:bottom>
          <a:insideH>
            <a:ln w="12700" cap="flat">
              <a:solidFill>
                <a:srgbClr val="DBD2B2"/>
              </a:solidFill>
              <a:prstDash val="solid"/>
              <a:miter lim="400000"/>
            </a:ln>
          </a:insideH>
          <a:insideV>
            <a:ln w="12700" cap="flat">
              <a:solidFill>
                <a:srgbClr val="DBD2B2"/>
              </a:solidFill>
              <a:prstDash val="solid"/>
              <a:miter lim="400000"/>
            </a:ln>
          </a:insideV>
        </a:tcBdr>
        <a:fill>
          <a:noFill/>
        </a:fill>
      </a:tcStyle>
    </a:firstCol>
    <a:lastRow>
      <a:tcTxStyle b="off" i="off">
        <a:fontRef idx="minor">
          <a:srgbClr val="606060"/>
        </a:fontRef>
        <a:srgbClr val="606060"/>
      </a:tcTxStyle>
      <a:tcStyle>
        <a:tcBdr>
          <a:left>
            <a:ln w="12700" cap="flat">
              <a:noFill/>
              <a:miter lim="400000"/>
            </a:ln>
          </a:left>
          <a:right>
            <a:ln w="12700" cap="flat">
              <a:noFill/>
              <a:miter lim="400000"/>
            </a:ln>
          </a:right>
          <a:top>
            <a:ln w="25400" cap="flat">
              <a:solidFill>
                <a:srgbClr val="C6BB94"/>
              </a:solidFill>
              <a:prstDash val="solid"/>
              <a:miter lim="400000"/>
            </a:ln>
          </a:top>
          <a:bottom>
            <a:ln w="25400" cap="flat">
              <a:solidFill>
                <a:srgbClr val="C6BB94"/>
              </a:solidFill>
              <a:prstDash val="solid"/>
              <a:miter lim="400000"/>
            </a:ln>
          </a:bottom>
          <a:insideH>
            <a:ln w="12700" cap="flat">
              <a:solidFill>
                <a:srgbClr val="DBD2B2"/>
              </a:solidFill>
              <a:prstDash val="solid"/>
              <a:miter lim="400000"/>
            </a:ln>
          </a:insideH>
          <a:insideV>
            <a:ln w="12700" cap="flat">
              <a:noFill/>
              <a:miter lim="400000"/>
            </a:ln>
          </a:insideV>
        </a:tcBdr>
        <a:fill>
          <a:noFill/>
        </a:fill>
      </a:tcStyle>
    </a:lastRow>
    <a:firstRow>
      <a:tcTxStyle b="off" i="off">
        <a:fontRef idx="minor">
          <a:srgbClr val="606060"/>
        </a:fontRef>
        <a:srgbClr val="606060"/>
      </a:tcTxStyle>
      <a:tcStyle>
        <a:tcBdr>
          <a:left>
            <a:ln w="12700" cap="flat">
              <a:noFill/>
              <a:miter lim="400000"/>
            </a:ln>
          </a:left>
          <a:right>
            <a:ln w="12700" cap="flat">
              <a:noFill/>
              <a:miter lim="400000"/>
            </a:ln>
          </a:right>
          <a:top>
            <a:ln w="25400" cap="flat">
              <a:solidFill>
                <a:srgbClr val="C6BB94"/>
              </a:solidFill>
              <a:prstDash val="solid"/>
              <a:miter lim="400000"/>
            </a:ln>
          </a:top>
          <a:bottom>
            <a:ln w="25400" cap="flat">
              <a:solidFill>
                <a:srgbClr val="C6BB94"/>
              </a:solidFill>
              <a:prstDash val="solid"/>
              <a:miter lim="400000"/>
            </a:ln>
          </a:bottom>
          <a:insideH>
            <a:ln w="12700" cap="flat">
              <a:solidFill>
                <a:srgbClr val="DBD2B2"/>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22" name="Shape 122"/>
          <p:cNvSpPr/>
          <p:nvPr>
            <p:ph type="sldImg"/>
          </p:nvPr>
        </p:nvSpPr>
        <p:spPr>
          <a:xfrm>
            <a:off x="1143000" y="685800"/>
            <a:ext cx="4572000" cy="3429000"/>
          </a:xfrm>
          <a:prstGeom prst="rect">
            <a:avLst/>
          </a:prstGeom>
        </p:spPr>
        <p:txBody>
          <a:bodyPr/>
          <a:lstStyle/>
          <a:p>
            <a:pPr/>
          </a:p>
        </p:txBody>
      </p:sp>
      <p:sp>
        <p:nvSpPr>
          <p:cNvPr id="123" name="Shape 123"/>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2" name="Shape 132"/>
          <p:cNvSpPr/>
          <p:nvPr>
            <p:ph type="sldImg"/>
          </p:nvPr>
        </p:nvSpPr>
        <p:spPr>
          <a:prstGeom prst="rect">
            <a:avLst/>
          </a:prstGeom>
        </p:spPr>
        <p:txBody>
          <a:bodyPr/>
          <a:lstStyle/>
          <a:p>
            <a:pPr/>
          </a:p>
        </p:txBody>
      </p:sp>
      <p:sp>
        <p:nvSpPr>
          <p:cNvPr id="133" name="Shape 133"/>
          <p:cNvSpPr/>
          <p:nvPr>
            <p:ph type="body" sz="quarter" idx="1"/>
          </p:nvPr>
        </p:nvSpPr>
        <p:spPr>
          <a:prstGeom prst="rect">
            <a:avLst/>
          </a:prstGeom>
        </p:spPr>
        <p:txBody>
          <a:bodyPr/>
          <a:lstStyle/>
          <a:p>
            <a:pPr>
              <a:spcBef>
                <a:spcPts val="1200"/>
              </a:spcBef>
            </a:pPr>
            <a:r>
              <a:t>(Note: Coin from Marcus Aurelius — notice the victor crown)</a:t>
            </a:r>
          </a:p>
          <a:p>
            <a:pPr marL="273326" indent="-273326">
              <a:spcBef>
                <a:spcPts val="1200"/>
              </a:spcBef>
              <a:buClr>
                <a:srgbClr val="BEBEBE"/>
              </a:buClr>
              <a:buSzPct val="125000"/>
              <a:buChar char="•"/>
            </a:pPr>
            <a:r>
              <a:t>Seal #5 - The persecution of the church under Diocletian</a:t>
            </a:r>
          </a:p>
          <a:p>
            <a:pPr marL="273326" indent="-273326">
              <a:spcBef>
                <a:spcPts val="1200"/>
              </a:spcBef>
              <a:buClr>
                <a:srgbClr val="BEBEBE"/>
              </a:buClr>
              <a:buSzPct val="125000"/>
              <a:buChar char="•"/>
            </a:pPr>
            <a:r>
              <a:t>Seal #6 </a:t>
            </a:r>
          </a:p>
          <a:p>
            <a:pPr lvl="1" marL="844826" indent="-273326">
              <a:spcBef>
                <a:spcPts val="1200"/>
              </a:spcBef>
              <a:buClr>
                <a:srgbClr val="BEBEBE"/>
              </a:buClr>
              <a:buSzPct val="125000"/>
              <a:buChar char="•"/>
            </a:pPr>
            <a:r>
              <a:t>Christianity replaces paganism as the state religion</a:t>
            </a:r>
          </a:p>
          <a:p>
            <a:pPr lvl="1" marL="844826" indent="-273326">
              <a:spcBef>
                <a:spcPts val="1200"/>
              </a:spcBef>
              <a:buClr>
                <a:srgbClr val="BEBEBE"/>
              </a:buClr>
              <a:buSzPct val="125000"/>
              <a:buChar char="•"/>
            </a:pPr>
            <a:r>
              <a:t>Preparation for the time of persecution ahead</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5" name="Shape 205"/>
          <p:cNvSpPr/>
          <p:nvPr>
            <p:ph type="sldImg"/>
          </p:nvPr>
        </p:nvSpPr>
        <p:spPr>
          <a:prstGeom prst="rect">
            <a:avLst/>
          </a:prstGeom>
        </p:spPr>
        <p:txBody>
          <a:bodyPr/>
          <a:lstStyle/>
          <a:p>
            <a:pPr/>
          </a:p>
        </p:txBody>
      </p:sp>
      <p:sp>
        <p:nvSpPr>
          <p:cNvPr id="206" name="Shape 206"/>
          <p:cNvSpPr/>
          <p:nvPr>
            <p:ph type="body" sz="quarter" idx="1"/>
          </p:nvPr>
        </p:nvSpPr>
        <p:spPr>
          <a:prstGeom prst="rect">
            <a:avLst/>
          </a:prstGeom>
        </p:spPr>
        <p:txBody>
          <a:bodyPr/>
          <a:lstStyle/>
          <a:p>
            <a:pPr marL="273326" indent="-273326">
              <a:spcBef>
                <a:spcPts val="1200"/>
              </a:spcBef>
              <a:buClr>
                <a:srgbClr val="BEBEBE"/>
              </a:buClr>
              <a:buSzPct val="125000"/>
              <a:buChar char="•"/>
            </a:pPr>
            <a:r>
              <a:t>“mountain” - a nation (see Jer. 51:24-25)</a:t>
            </a:r>
          </a:p>
          <a:p>
            <a:pPr marL="273326" indent="-273326">
              <a:spcBef>
                <a:spcPts val="1200"/>
              </a:spcBef>
              <a:buClr>
                <a:srgbClr val="BEBEBE"/>
              </a:buClr>
              <a:buSzPct val="125000"/>
              <a:buChar char="•"/>
            </a:pPr>
            <a:r>
              <a:t>“sea” - points to naval combat and maritime-minded people</a:t>
            </a:r>
          </a:p>
          <a:p>
            <a:pPr marL="273326" indent="-273326">
              <a:spcBef>
                <a:spcPts val="1200"/>
              </a:spcBef>
              <a:buClr>
                <a:srgbClr val="BEBEBE"/>
              </a:buClr>
              <a:buSzPct val="125000"/>
              <a:buChar char="•"/>
            </a:pPr>
            <a:r>
              <a:t>“one third” - one-third of the Roman Empire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1" name="Shape 211"/>
          <p:cNvSpPr/>
          <p:nvPr>
            <p:ph type="sldImg"/>
          </p:nvPr>
        </p:nvSpPr>
        <p:spPr>
          <a:prstGeom prst="rect">
            <a:avLst/>
          </a:prstGeom>
        </p:spPr>
        <p:txBody>
          <a:bodyPr/>
          <a:lstStyle/>
          <a:p>
            <a:pPr/>
          </a:p>
        </p:txBody>
      </p:sp>
      <p:sp>
        <p:nvSpPr>
          <p:cNvPr id="212" name="Shape 212"/>
          <p:cNvSpPr/>
          <p:nvPr>
            <p:ph type="body" sz="quarter" idx="1"/>
          </p:nvPr>
        </p:nvSpPr>
        <p:spPr>
          <a:prstGeom prst="rect">
            <a:avLst/>
          </a:prstGeom>
        </p:spPr>
        <p:txBody>
          <a:bodyPr/>
          <a:lstStyle/>
          <a:p>
            <a:pPr marL="273326" indent="-273326">
              <a:spcBef>
                <a:spcPts val="1200"/>
              </a:spcBef>
              <a:buClr>
                <a:srgbClr val="BEBEBE"/>
              </a:buClr>
              <a:buSzPct val="125000"/>
              <a:buChar char="•"/>
            </a:pPr>
            <a:r>
              <a:t>Vandals</a:t>
            </a:r>
          </a:p>
          <a:p>
            <a:pPr lvl="1" marL="844826" indent="-273326">
              <a:spcBef>
                <a:spcPts val="1200"/>
              </a:spcBef>
              <a:buClr>
                <a:srgbClr val="BEBEBE"/>
              </a:buClr>
              <a:buSzPct val="125000"/>
              <a:buChar char="•"/>
            </a:pPr>
            <a:r>
              <a:t>Originally occupied central eastern Prussia, migrated south to Hungary</a:t>
            </a:r>
          </a:p>
          <a:p>
            <a:pPr lvl="1" marL="844826" indent="-273326">
              <a:spcBef>
                <a:spcPts val="1200"/>
              </a:spcBef>
              <a:buClr>
                <a:srgbClr val="BEBEBE"/>
              </a:buClr>
              <a:buSzPct val="125000"/>
              <a:buChar char="•"/>
            </a:pPr>
            <a:r>
              <a:t>Our word vandalism comes from this nation of people – inspired by their treatment of Rome</a:t>
            </a:r>
          </a:p>
          <a:p>
            <a:pPr marL="273326" indent="-273326">
              <a:spcBef>
                <a:spcPts val="1200"/>
              </a:spcBef>
              <a:buClr>
                <a:srgbClr val="BEBEBE"/>
              </a:buClr>
              <a:buSzPct val="125000"/>
              <a:buChar char="•"/>
            </a:pPr>
            <a:r>
              <a:t>409 - Entered Spain 100,000 strong</a:t>
            </a:r>
          </a:p>
          <a:p>
            <a:pPr marL="273326" indent="-273326">
              <a:spcBef>
                <a:spcPts val="1200"/>
              </a:spcBef>
              <a:buClr>
                <a:srgbClr val="BEBEBE"/>
              </a:buClr>
              <a:buSzPct val="125000"/>
              <a:buChar char="•"/>
            </a:pPr>
            <a:r>
              <a:t>429 - Crossed from Spain to Africa</a:t>
            </a:r>
          </a:p>
          <a:p>
            <a:pPr marL="273326" indent="-273326">
              <a:spcBef>
                <a:spcPts val="1200"/>
              </a:spcBef>
              <a:buClr>
                <a:srgbClr val="BEBEBE"/>
              </a:buClr>
              <a:buSzPct val="125000"/>
              <a:buChar char="•"/>
            </a:pPr>
            <a:r>
              <a:t>435 - Rome recognizes Vandals' conquest of Africa</a:t>
            </a:r>
          </a:p>
          <a:p>
            <a:pPr lvl="1" marL="844826" indent="-273326">
              <a:spcBef>
                <a:spcPts val="1200"/>
              </a:spcBef>
              <a:buClr>
                <a:srgbClr val="BEBEBE"/>
              </a:buClr>
              <a:buSzPct val="125000"/>
              <a:buChar char="•"/>
            </a:pPr>
            <a:r>
              <a:t>439 - Conquered Carthage without a fight and established a short-lived but dominant naval presence</a:t>
            </a:r>
          </a:p>
          <a:p>
            <a:pPr marL="273326" indent="-273326">
              <a:spcBef>
                <a:spcPts val="1200"/>
              </a:spcBef>
              <a:buClr>
                <a:srgbClr val="BEBEBE"/>
              </a:buClr>
              <a:buSzPct val="125000"/>
              <a:buChar char="•"/>
            </a:pPr>
            <a:r>
              <a:t>455 - Invaded Rome with their invincible armada</a:t>
            </a:r>
          </a:p>
          <a:p>
            <a:pPr lvl="1" marL="844826" indent="-273326">
              <a:spcBef>
                <a:spcPts val="1200"/>
              </a:spcBef>
              <a:buClr>
                <a:srgbClr val="BEBEBE"/>
              </a:buClr>
              <a:buSzPct val="125000"/>
              <a:buChar char="•"/>
            </a:pPr>
            <a:r>
              <a:t>Pope Leo negotiated a pledge against the massacre, torture, and fire.</a:t>
            </a:r>
          </a:p>
          <a:p>
            <a:pPr lvl="2" marL="1416326" indent="-273326">
              <a:spcBef>
                <a:spcPts val="1200"/>
              </a:spcBef>
              <a:buClr>
                <a:srgbClr val="BEBEBE"/>
              </a:buClr>
              <a:buSzPct val="125000"/>
              <a:buChar char="•"/>
            </a:pPr>
            <a:r>
              <a:t>The Vandals stripped metal off of the capital building.</a:t>
            </a:r>
          </a:p>
          <a:p>
            <a:pPr lvl="2" marL="1416326" indent="-273326">
              <a:spcBef>
                <a:spcPts val="1200"/>
              </a:spcBef>
              <a:buClr>
                <a:srgbClr val="BEBEBE"/>
              </a:buClr>
              <a:buSzPct val="125000"/>
              <a:buChar char="•"/>
            </a:pPr>
            <a:r>
              <a:t>Jewish temple ornaments were stolen from the Roman temple of peace.</a:t>
            </a:r>
          </a:p>
          <a:p>
            <a:pPr lvl="2" marL="1416326" indent="-273326">
              <a:spcBef>
                <a:spcPts val="1200"/>
              </a:spcBef>
              <a:buClr>
                <a:srgbClr val="BEBEBE"/>
              </a:buClr>
              <a:buSzPct val="125000"/>
              <a:buChar char="•"/>
            </a:pPr>
            <a:r>
              <a:t>The Vandals tore apart the city of Rome and transported the valuables to Carthage.</a:t>
            </a:r>
          </a:p>
          <a:p>
            <a:pPr marL="273326" indent="-273326">
              <a:spcBef>
                <a:spcPts val="1200"/>
              </a:spcBef>
              <a:buClr>
                <a:srgbClr val="BEBEBE"/>
              </a:buClr>
              <a:buSzPct val="125000"/>
              <a:buChar char="•"/>
            </a:pPr>
            <a:r>
              <a:t>Rome used to dominate the sea – the Vandals destroyed this domination.</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6" name="Shape 216"/>
          <p:cNvSpPr/>
          <p:nvPr>
            <p:ph type="sldImg"/>
          </p:nvPr>
        </p:nvSpPr>
        <p:spPr>
          <a:prstGeom prst="rect">
            <a:avLst/>
          </a:prstGeom>
        </p:spPr>
        <p:txBody>
          <a:bodyPr/>
          <a:lstStyle/>
          <a:p>
            <a:pPr/>
          </a:p>
        </p:txBody>
      </p:sp>
      <p:sp>
        <p:nvSpPr>
          <p:cNvPr id="217" name="Shape 217"/>
          <p:cNvSpPr/>
          <p:nvPr>
            <p:ph type="body" sz="quarter" idx="1"/>
          </p:nvPr>
        </p:nvSpPr>
        <p:spPr>
          <a:prstGeom prst="rect">
            <a:avLst/>
          </a:prstGeom>
        </p:spPr>
        <p:txBody>
          <a:bodyPr/>
          <a:lstStyle/>
          <a:p>
            <a:pPr marL="273326" indent="-273326">
              <a:spcBef>
                <a:spcPts val="1200"/>
              </a:spcBef>
              <a:buClr>
                <a:srgbClr val="BEBEBE"/>
              </a:buClr>
              <a:buSzPct val="125000"/>
              <a:buChar char="•"/>
            </a:pPr>
            <a:r>
              <a:t>Vandals ended Rome’s dominance of the sea</a:t>
            </a:r>
          </a:p>
          <a:p>
            <a:pPr marL="273326" indent="-273326">
              <a:spcBef>
                <a:spcPts val="1200"/>
              </a:spcBef>
              <a:buClr>
                <a:srgbClr val="BEBEBE"/>
              </a:buClr>
              <a:buSzPct val="125000"/>
              <a:buChar char="•"/>
            </a:pPr>
            <a:r>
              <a:t>“Gaiseric was still young. Though a capable administrator who reorganized Africa into a lucrative state, he was happiest when engaged in war. Building a great fleet, he ravaged with it the coasts of Spain, Italy, and Greece. No one could tell where his cavalry-laden ships would land next; never in Roman history had such unhindered piracy prevailed in the western Mediterranean” (Durant, The Age of Faith, p. 38).</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0" name="Shape 220"/>
          <p:cNvSpPr/>
          <p:nvPr>
            <p:ph type="sldImg"/>
          </p:nvPr>
        </p:nvSpPr>
        <p:spPr>
          <a:prstGeom prst="rect">
            <a:avLst/>
          </a:prstGeom>
        </p:spPr>
        <p:txBody>
          <a:bodyPr/>
          <a:lstStyle/>
          <a:p>
            <a:pPr/>
          </a:p>
        </p:txBody>
      </p:sp>
      <p:sp>
        <p:nvSpPr>
          <p:cNvPr id="221" name="Shape 221"/>
          <p:cNvSpPr/>
          <p:nvPr>
            <p:ph type="body" sz="quarter" idx="1"/>
          </p:nvPr>
        </p:nvSpPr>
        <p:spPr>
          <a:prstGeom prst="rect">
            <a:avLst/>
          </a:prstGeom>
        </p:spPr>
        <p:txBody>
          <a:bodyPr/>
          <a:lstStyle/>
          <a:p>
            <a:pPr/>
            <a:r>
              <a:t>Revelation 8:10-11 Then the third angel sounded: And a great star fell from heaven, burning like a torch, and it fell on a third of the rivers and on the springs of water. [11] The name of the star is Wormwood. A third of the waters became wormwood, and many men died from the water, because it was made bitter.</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5" name="Shape 225"/>
          <p:cNvSpPr/>
          <p:nvPr>
            <p:ph type="sldImg"/>
          </p:nvPr>
        </p:nvSpPr>
        <p:spPr>
          <a:prstGeom prst="rect">
            <a:avLst/>
          </a:prstGeom>
        </p:spPr>
        <p:txBody>
          <a:bodyPr/>
          <a:lstStyle/>
          <a:p>
            <a:pPr/>
          </a:p>
        </p:txBody>
      </p:sp>
      <p:sp>
        <p:nvSpPr>
          <p:cNvPr id="226" name="Shape 226"/>
          <p:cNvSpPr/>
          <p:nvPr>
            <p:ph type="body" sz="quarter" idx="1"/>
          </p:nvPr>
        </p:nvSpPr>
        <p:spPr>
          <a:prstGeom prst="rect">
            <a:avLst/>
          </a:prstGeom>
        </p:spPr>
        <p:txBody>
          <a:bodyPr/>
          <a:lstStyle/>
          <a:p>
            <a:pPr marL="273326" indent="-273326">
              <a:spcBef>
                <a:spcPts val="1200"/>
              </a:spcBef>
              <a:buClr>
                <a:srgbClr val="BEBEBE"/>
              </a:buClr>
              <a:buSzPct val="125000"/>
              <a:buChar char="•"/>
            </a:pPr>
            <a:r>
              <a:t>“star” - symbolic of an important man</a:t>
            </a:r>
          </a:p>
          <a:p>
            <a:pPr marL="273326" indent="-273326">
              <a:spcBef>
                <a:spcPts val="1200"/>
              </a:spcBef>
              <a:buClr>
                <a:srgbClr val="BEBEBE"/>
              </a:buClr>
              <a:buSzPct val="125000"/>
              <a:buChar char="•"/>
            </a:pPr>
            <a:r>
              <a:t>“Wormwood”	- literally “bitterness”</a:t>
            </a:r>
          </a:p>
          <a:p>
            <a:pPr marL="273326" indent="-273326">
              <a:spcBef>
                <a:spcPts val="1200"/>
              </a:spcBef>
              <a:buClr>
                <a:srgbClr val="BEBEBE"/>
              </a:buClr>
              <a:buSzPct val="125000"/>
              <a:buChar char="•"/>
            </a:pPr>
            <a:r>
              <a:t>“rivers….springs of water” – point to the use of rivers by this conqueror</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1" name="Shape 231"/>
          <p:cNvSpPr/>
          <p:nvPr>
            <p:ph type="sldImg"/>
          </p:nvPr>
        </p:nvSpPr>
        <p:spPr>
          <a:prstGeom prst="rect">
            <a:avLst/>
          </a:prstGeom>
        </p:spPr>
        <p:txBody>
          <a:bodyPr/>
          <a:lstStyle/>
          <a:p>
            <a:pPr/>
          </a:p>
        </p:txBody>
      </p:sp>
      <p:sp>
        <p:nvSpPr>
          <p:cNvPr id="232" name="Shape 232"/>
          <p:cNvSpPr/>
          <p:nvPr>
            <p:ph type="body" sz="quarter" idx="1"/>
          </p:nvPr>
        </p:nvSpPr>
        <p:spPr>
          <a:prstGeom prst="rect">
            <a:avLst/>
          </a:prstGeom>
        </p:spPr>
        <p:txBody>
          <a:bodyPr/>
          <a:lstStyle/>
          <a:p>
            <a:pPr marL="273326" indent="-273326">
              <a:spcBef>
                <a:spcPts val="1200"/>
              </a:spcBef>
              <a:buClr>
                <a:srgbClr val="BEBEBE"/>
              </a:buClr>
              <a:buSzPct val="125000"/>
              <a:buChar char="•"/>
            </a:pPr>
          </a:p>
          <a:p>
            <a:pPr marL="273326" indent="-273326">
              <a:spcBef>
                <a:spcPts val="1200"/>
              </a:spcBef>
              <a:buClr>
                <a:srgbClr val="BEBEBE"/>
              </a:buClr>
              <a:buSzPct val="125000"/>
              <a:buChar char="•"/>
            </a:pPr>
            <a:r>
              <a:t>Attila the Hun: Known as the “Scourge of God,” viewed as a punisher by both Christians and pagans.</a:t>
            </a:r>
          </a:p>
          <a:p>
            <a:pPr lvl="1" marL="844826" indent="-273326">
              <a:spcBef>
                <a:spcPts val="1200"/>
              </a:spcBef>
              <a:buClr>
                <a:srgbClr val="BEBEBE"/>
              </a:buClr>
              <a:buSzPct val="125000"/>
              <a:buChar char="•"/>
            </a:pPr>
            <a:r>
              <a:t>Able to place 500,000 in the field of battle</a:t>
            </a:r>
          </a:p>
          <a:p>
            <a:pPr lvl="1" marL="844826" indent="-273326">
              <a:spcBef>
                <a:spcPts val="1200"/>
              </a:spcBef>
              <a:buClr>
                <a:srgbClr val="BEBEBE"/>
              </a:buClr>
              <a:buSzPct val="125000"/>
              <a:buChar char="•"/>
            </a:pPr>
            <a:r>
              <a:t>Both Valentinian in the West and Theodosius II in the East paid him tribute for peace.</a:t>
            </a:r>
          </a:p>
          <a:p>
            <a:pPr lvl="1" marL="844826" indent="-273326">
              <a:spcBef>
                <a:spcPts val="1200"/>
              </a:spcBef>
              <a:buClr>
                <a:srgbClr val="BEBEBE"/>
              </a:buClr>
              <a:buSzPct val="125000"/>
              <a:buChar char="•"/>
            </a:pPr>
            <a:r>
              <a:t>444 - Becomes the most powerful man in Europe</a:t>
            </a:r>
          </a:p>
          <a:p>
            <a:pPr lvl="1" marL="844826" indent="-273326">
              <a:spcBef>
                <a:spcPts val="1200"/>
              </a:spcBef>
              <a:buClr>
                <a:srgbClr val="BEBEBE"/>
              </a:buClr>
              <a:buSzPct val="125000"/>
              <a:buChar char="•"/>
            </a:pPr>
            <a:r>
              <a:t>450 - Moves his army from the east into Gaul</a:t>
            </a:r>
          </a:p>
          <a:p>
            <a:pPr lvl="1" marL="844826" indent="-273326">
              <a:spcBef>
                <a:spcPts val="1200"/>
              </a:spcBef>
              <a:buClr>
                <a:srgbClr val="BEBEBE"/>
              </a:buClr>
              <a:buSzPct val="125000"/>
              <a:buChar char="•"/>
            </a:pPr>
            <a:r>
              <a:t>451 - Crosses the Rhine River</a:t>
            </a:r>
          </a:p>
          <a:p>
            <a:pPr>
              <a:spcBef>
                <a:spcPts val="1200"/>
              </a:spcBef>
            </a:pPr>
          </a:p>
          <a:p>
            <a:pPr marL="273326" indent="-273326">
              <a:spcBef>
                <a:spcPts val="1200"/>
              </a:spcBef>
              <a:buClr>
                <a:srgbClr val="BEBEBE"/>
              </a:buClr>
              <a:buSzPct val="125000"/>
              <a:buChar char="•"/>
            </a:pPr>
            <a:r>
              <a:t>Rivers played a major role in Attila’s campaigns.</a:t>
            </a:r>
          </a:p>
          <a:p>
            <a:pPr lvl="1" marL="844826" indent="-273326">
              <a:spcBef>
                <a:spcPts val="1200"/>
              </a:spcBef>
              <a:buClr>
                <a:srgbClr val="BEBEBE"/>
              </a:buClr>
              <a:buSzPct val="125000"/>
              <a:buChar char="•"/>
            </a:pPr>
            <a:r>
              <a:t>Conquered the part of Central Europe that is geographically dominated by rivers.</a:t>
            </a:r>
          </a:p>
          <a:p>
            <a:pPr lvl="1" marL="844826" indent="-273326">
              <a:spcBef>
                <a:spcPts val="1200"/>
              </a:spcBef>
              <a:buClr>
                <a:srgbClr val="BEBEBE"/>
              </a:buClr>
              <a:buSzPct val="125000"/>
              <a:buChar char="•"/>
            </a:pPr>
            <a:r>
              <a:t>Fought battles beside the Danube, Rhine, Marne, and Po - “a third of the waters became wormwood, and many men died from the water, because it was made bitter.”</a:t>
            </a:r>
          </a:p>
          <a:p>
            <a:pPr lvl="1" marL="844826" indent="-273326">
              <a:spcBef>
                <a:spcPts val="1200"/>
              </a:spcBef>
              <a:buClr>
                <a:srgbClr val="BEBEBE"/>
              </a:buClr>
              <a:buSzPct val="125000"/>
              <a:buChar char="•"/>
            </a:pPr>
          </a:p>
          <a:p>
            <a:pPr marL="273326" indent="-273326">
              <a:spcBef>
                <a:spcPts val="1200"/>
              </a:spcBef>
              <a:buClr>
                <a:srgbClr val="BEBEBE"/>
              </a:buClr>
              <a:buSzPct val="125000"/>
              <a:buChar char="•"/>
            </a:pPr>
            <a:r>
              <a:t>452 - Invades Italy</a:t>
            </a:r>
          </a:p>
          <a:p>
            <a:pPr lvl="1" marL="844826" indent="-273326">
              <a:spcBef>
                <a:spcPts val="1200"/>
              </a:spcBef>
              <a:buClr>
                <a:srgbClr val="BEBEBE"/>
              </a:buClr>
              <a:buSzPct val="125000"/>
              <a:buChar char="•"/>
            </a:pPr>
            <a:r>
              <a:t>Persuaded to leave Rome alone by Pope Leo and two Roman senators</a:t>
            </a:r>
          </a:p>
          <a:p>
            <a:pPr lvl="1" marL="844826" indent="-273326">
              <a:spcBef>
                <a:spcPts val="1200"/>
              </a:spcBef>
              <a:buClr>
                <a:srgbClr val="BEBEBE"/>
              </a:buClr>
              <a:buSzPct val="125000"/>
              <a:buChar char="•"/>
            </a:pPr>
            <a:r>
              <a:t>He and his army retreat over the Alps.</a:t>
            </a:r>
          </a:p>
          <a:p>
            <a:pPr lvl="1" marL="844826" indent="-273326">
              <a:spcBef>
                <a:spcPts val="1200"/>
              </a:spcBef>
              <a:buClr>
                <a:srgbClr val="BEBEBE"/>
              </a:buClr>
              <a:buSzPct val="125000"/>
              <a:buChar char="•"/>
            </a:pPr>
          </a:p>
          <a:p>
            <a:pPr marL="273326" indent="-273326">
              <a:spcBef>
                <a:spcPts val="1200"/>
              </a:spcBef>
              <a:buClr>
                <a:srgbClr val="BEBEBE"/>
              </a:buClr>
              <a:buSzPct val="125000"/>
              <a:buChar char="•"/>
            </a:pPr>
            <a:r>
              <a:t>His men buried him in the Danube River – “(Wormwood) fell on a third of the rivers and on the springs of water”</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6" name="Shape 236"/>
          <p:cNvSpPr/>
          <p:nvPr>
            <p:ph type="sldImg"/>
          </p:nvPr>
        </p:nvSpPr>
        <p:spPr>
          <a:prstGeom prst="rect">
            <a:avLst/>
          </a:prstGeom>
        </p:spPr>
        <p:txBody>
          <a:bodyPr/>
          <a:lstStyle/>
          <a:p>
            <a:pPr/>
          </a:p>
        </p:txBody>
      </p:sp>
      <p:sp>
        <p:nvSpPr>
          <p:cNvPr id="237" name="Shape 237"/>
          <p:cNvSpPr/>
          <p:nvPr>
            <p:ph type="body" sz="quarter" idx="1"/>
          </p:nvPr>
        </p:nvSpPr>
        <p:spPr>
          <a:prstGeom prst="rect">
            <a:avLst/>
          </a:prstGeom>
        </p:spPr>
        <p:txBody>
          <a:bodyPr/>
          <a:lstStyle/>
          <a:p>
            <a:pPr marL="273326" indent="-273326">
              <a:spcBef>
                <a:spcPts val="1200"/>
              </a:spcBef>
              <a:buClr>
                <a:srgbClr val="BEBEBE"/>
              </a:buClr>
              <a:buSzPct val="125000"/>
              <a:buChar char="•"/>
            </a:pPr>
            <a:r>
              <a:t>Attila and the Huns conquered the region of Central Europe that is geographically dominated by rivers.</a:t>
            </a:r>
          </a:p>
          <a:p>
            <a:pPr marL="273326" indent="-273326">
              <a:spcBef>
                <a:spcPts val="1200"/>
              </a:spcBef>
              <a:buClr>
                <a:srgbClr val="BEBEBE"/>
              </a:buClr>
              <a:buSzPct val="125000"/>
              <a:buChar char="•"/>
            </a:pPr>
            <a:r>
              <a:t>Attila was the driving force behind the Huns' success.</a:t>
            </a:r>
          </a:p>
          <a:p>
            <a:pPr marL="273326" indent="-273326">
              <a:spcBef>
                <a:spcPts val="1200"/>
              </a:spcBef>
              <a:buClr>
                <a:srgbClr val="BEBEBE"/>
              </a:buClr>
              <a:buSzPct val="125000"/>
              <a:buChar char="•"/>
            </a:pPr>
            <a:r>
              <a:t>The Huns' victories over Rome began and ended with Attila – once he died, their campaigns were concluded.</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0" name="Shape 240"/>
          <p:cNvSpPr/>
          <p:nvPr>
            <p:ph type="sldImg"/>
          </p:nvPr>
        </p:nvSpPr>
        <p:spPr>
          <a:prstGeom prst="rect">
            <a:avLst/>
          </a:prstGeom>
        </p:spPr>
        <p:txBody>
          <a:bodyPr/>
          <a:lstStyle/>
          <a:p>
            <a:pPr/>
          </a:p>
        </p:txBody>
      </p:sp>
      <p:sp>
        <p:nvSpPr>
          <p:cNvPr id="241" name="Shape 241"/>
          <p:cNvSpPr/>
          <p:nvPr>
            <p:ph type="body" sz="quarter" idx="1"/>
          </p:nvPr>
        </p:nvSpPr>
        <p:spPr>
          <a:prstGeom prst="rect">
            <a:avLst/>
          </a:prstGeom>
        </p:spPr>
        <p:txBody>
          <a:bodyPr/>
          <a:lstStyle/>
          <a:p>
            <a:pPr/>
            <a:r>
              <a:t>Revelation 8:12-13 Then the fourth angel sounded: And a third of the sun was struck, a third of the moon, and a third of the stars, so that a third of them were darkened. A third of the day did not shine, and likewise the night. [13] And I looked, and I heard an angel flying through the midst of heaven, saying with a loud voice, "Woe, woe, woe to the inhabitants of the earth, because of the remaining blasts of the trumpet of the three angels who are about to sound!"</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5" name="Shape 245"/>
          <p:cNvSpPr/>
          <p:nvPr>
            <p:ph type="sldImg"/>
          </p:nvPr>
        </p:nvSpPr>
        <p:spPr>
          <a:prstGeom prst="rect">
            <a:avLst/>
          </a:prstGeom>
        </p:spPr>
        <p:txBody>
          <a:bodyPr/>
          <a:lstStyle/>
          <a:p>
            <a:pPr/>
          </a:p>
        </p:txBody>
      </p:sp>
      <p:sp>
        <p:nvSpPr>
          <p:cNvPr id="246" name="Shape 246"/>
          <p:cNvSpPr/>
          <p:nvPr>
            <p:ph type="body" sz="quarter" idx="1"/>
          </p:nvPr>
        </p:nvSpPr>
        <p:spPr>
          <a:prstGeom prst="rect">
            <a:avLst/>
          </a:prstGeom>
        </p:spPr>
        <p:txBody>
          <a:bodyPr/>
          <a:lstStyle/>
          <a:p>
            <a:pPr marL="273326" indent="-273326">
              <a:spcBef>
                <a:spcPts val="1200"/>
              </a:spcBef>
              <a:buClr>
                <a:srgbClr val="BEBEBE"/>
              </a:buClr>
              <a:buSzPct val="125000"/>
              <a:buChar char="•"/>
            </a:pPr>
            <a:r>
              <a:t>“third of the sun…moon…stars” - remember the imagery in Seal #6</a:t>
            </a:r>
          </a:p>
          <a:p>
            <a:pPr marL="273326" indent="-273326">
              <a:spcBef>
                <a:spcPts val="1200"/>
              </a:spcBef>
              <a:buClr>
                <a:srgbClr val="BEBEBE"/>
              </a:buClr>
              <a:buSzPct val="125000"/>
              <a:buChar char="•"/>
            </a:pPr>
            <a:r>
              <a:t>“A third of the day did not shine, and likewise the night” - not an all-encompassing darkness; it only affects part of the Empire</a:t>
            </a:r>
          </a:p>
          <a:p>
            <a:pPr lvl="1" marL="844826" indent="-273326">
              <a:spcBef>
                <a:spcPts val="1200"/>
              </a:spcBef>
              <a:buClr>
                <a:srgbClr val="BEBEBE"/>
              </a:buClr>
              <a:buSzPct val="125000"/>
              <a:buChar char="•"/>
            </a:pPr>
            <a:r>
              <a:t>Symbolizes the fall of the Western Roman Empire and the ascension of Odoacer, a king of East Germanic descent.</a:t>
            </a:r>
          </a:p>
          <a:p>
            <a:pPr lvl="1" marL="844826" indent="-273326">
              <a:spcBef>
                <a:spcPts val="1200"/>
              </a:spcBef>
              <a:buClr>
                <a:srgbClr val="BEBEBE"/>
              </a:buClr>
              <a:buSzPct val="125000"/>
              <a:buChar char="•"/>
            </a:pPr>
            <a:r>
              <a:t>Following the pillaging of the Vandals, there was a rapid succession of men declared to be emperor yet never recognized by the Senate as such.</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1" name="Shape 251"/>
          <p:cNvSpPr/>
          <p:nvPr>
            <p:ph type="sldImg"/>
          </p:nvPr>
        </p:nvSpPr>
        <p:spPr>
          <a:prstGeom prst="rect">
            <a:avLst/>
          </a:prstGeom>
        </p:spPr>
        <p:txBody>
          <a:bodyPr/>
          <a:lstStyle/>
          <a:p>
            <a:pPr/>
          </a:p>
        </p:txBody>
      </p:sp>
      <p:sp>
        <p:nvSpPr>
          <p:cNvPr id="252" name="Shape 252"/>
          <p:cNvSpPr/>
          <p:nvPr>
            <p:ph type="body" sz="quarter" idx="1"/>
          </p:nvPr>
        </p:nvSpPr>
        <p:spPr>
          <a:prstGeom prst="rect">
            <a:avLst/>
          </a:prstGeom>
        </p:spPr>
        <p:txBody>
          <a:bodyPr/>
          <a:lstStyle/>
          <a:p>
            <a:pPr marL="273326" indent="-273326">
              <a:spcBef>
                <a:spcPts val="1200"/>
              </a:spcBef>
              <a:buClr>
                <a:srgbClr val="BEBEBE"/>
              </a:buClr>
              <a:buSzPct val="125000"/>
              <a:buChar char="•"/>
            </a:pPr>
            <a:r>
              <a:t>473 - Conglomeration of barbarian tribes made up of Heruli, Sciri, Rugii, and others formerly under Atilla invaded Italy.</a:t>
            </a:r>
          </a:p>
          <a:p>
            <a:pPr marL="273326" indent="-273326">
              <a:spcBef>
                <a:spcPts val="1200"/>
              </a:spcBef>
              <a:buClr>
                <a:srgbClr val="BEBEBE"/>
              </a:buClr>
              <a:buSzPct val="125000"/>
              <a:buChar char="•"/>
            </a:pPr>
            <a:r>
              <a:t>476 - Rome falls to Odoacer</a:t>
            </a:r>
          </a:p>
          <a:p>
            <a:pPr lvl="1" marL="844826" indent="-273326">
              <a:spcBef>
                <a:spcPts val="1200"/>
              </a:spcBef>
              <a:buClr>
                <a:srgbClr val="BEBEBE"/>
              </a:buClr>
              <a:buSzPct val="125000"/>
              <a:buChar char="•"/>
            </a:pPr>
            <a:r>
              <a:t>Slew emperor and placed Odoacer (or Odovacer) as the Emperor</a:t>
            </a:r>
          </a:p>
          <a:p>
            <a:pPr lvl="1" marL="844826" indent="-273326">
              <a:spcBef>
                <a:spcPts val="1200"/>
              </a:spcBef>
              <a:buClr>
                <a:srgbClr val="BEBEBE"/>
              </a:buClr>
              <a:buSzPct val="125000"/>
              <a:buChar char="•"/>
            </a:pPr>
            <a:r>
              <a:t>Convened the Senate and offered sovereignty over the entire empire, minus Italy, to Zeno, Emperor of the East.</a:t>
            </a:r>
          </a:p>
          <a:p>
            <a:pPr lvl="1" marL="844826" indent="-273326">
              <a:spcBef>
                <a:spcPts val="1200"/>
              </a:spcBef>
              <a:buClr>
                <a:srgbClr val="BEBEBE"/>
              </a:buClr>
              <a:buSzPct val="125000"/>
              <a:buChar char="•"/>
            </a:pPr>
            <a:r>
              <a:t>Zeno accepted the throne, and the line of Western emperors was broken.</a:t>
            </a:r>
          </a:p>
          <a:p>
            <a:pPr marL="273326" indent="-273326">
              <a:spcBef>
                <a:spcPts val="1200"/>
              </a:spcBef>
              <a:buClr>
                <a:srgbClr val="BEBEBE"/>
              </a:buClr>
              <a:buSzPct val="125000"/>
              <a:buChar char="•"/>
            </a:pPr>
            <a:r>
              <a:t>493 - Odoacer is beaten in battle and murdered by Theodoric the Great</a:t>
            </a:r>
          </a:p>
          <a:p>
            <a:pPr lvl="1" marL="844826" indent="-273326">
              <a:spcBef>
                <a:spcPts val="1200"/>
              </a:spcBef>
              <a:buClr>
                <a:srgbClr val="BEBEBE"/>
              </a:buClr>
              <a:buSzPct val="125000"/>
              <a:buChar char="•"/>
            </a:pPr>
            <a:r>
              <a:t>Italy becomes the kingdom of the Ostrogoths.</a:t>
            </a:r>
          </a:p>
          <a:p>
            <a:pPr lvl="1" marL="844826" indent="-273326">
              <a:spcBef>
                <a:spcPts val="1200"/>
              </a:spcBef>
              <a:buClr>
                <a:srgbClr val="BEBEBE"/>
              </a:buClr>
              <a:buSzPct val="125000"/>
              <a:buChar char="•"/>
            </a:pPr>
            <a:r>
              <a:t>The line of kings following comes through Theodoric the Great, not Odoacer.</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1" name="Shape 161"/>
          <p:cNvSpPr/>
          <p:nvPr>
            <p:ph type="sldImg"/>
          </p:nvPr>
        </p:nvSpPr>
        <p:spPr>
          <a:prstGeom prst="rect">
            <a:avLst/>
          </a:prstGeom>
        </p:spPr>
        <p:txBody>
          <a:bodyPr/>
          <a:lstStyle/>
          <a:p>
            <a:pPr/>
          </a:p>
        </p:txBody>
      </p:sp>
      <p:sp>
        <p:nvSpPr>
          <p:cNvPr id="162" name="Shape 162"/>
          <p:cNvSpPr/>
          <p:nvPr>
            <p:ph type="body" sz="quarter" idx="1"/>
          </p:nvPr>
        </p:nvSpPr>
        <p:spPr>
          <a:prstGeom prst="rect">
            <a:avLst/>
          </a:prstGeom>
        </p:spPr>
        <p:txBody>
          <a:bodyPr/>
          <a:lstStyle/>
          <a:p>
            <a:pPr/>
            <a:r>
              <a:t>Revelation 8:1-5, “When He opened the seventh seal, there was silence in heaven for about half an hour. [2] And I saw the seven angels who stand before God, and to them were given seven trumpets. [3] Then another angel, having a golden censer, came and stood at the altar. He was given much incense, that he should offer it with the prayers of all the saints upon the golden altar which was before the throne. [4] And the smoke of the incense, with the prayers of the saints, ascended before God from the angel's hand. [5] Then the angel took the censer, filled it with fire from the altar, and threw it to the earth. And there were noises, thunderings, lightnings, and an earthquake.”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6" name="Shape 166"/>
          <p:cNvSpPr/>
          <p:nvPr>
            <p:ph type="sldImg"/>
          </p:nvPr>
        </p:nvSpPr>
        <p:spPr>
          <a:prstGeom prst="rect">
            <a:avLst/>
          </a:prstGeom>
        </p:spPr>
        <p:txBody>
          <a:bodyPr/>
          <a:lstStyle/>
          <a:p>
            <a:pPr/>
          </a:p>
        </p:txBody>
      </p:sp>
      <p:sp>
        <p:nvSpPr>
          <p:cNvPr id="167" name="Shape 167"/>
          <p:cNvSpPr/>
          <p:nvPr>
            <p:ph type="body" sz="quarter" idx="1"/>
          </p:nvPr>
        </p:nvSpPr>
        <p:spPr>
          <a:prstGeom prst="rect">
            <a:avLst/>
          </a:prstGeom>
        </p:spPr>
        <p:txBody>
          <a:bodyPr/>
          <a:lstStyle/>
          <a:p>
            <a:pPr marL="273326" indent="-273326">
              <a:spcBef>
                <a:spcPts val="1200"/>
              </a:spcBef>
              <a:buClr>
                <a:srgbClr val="BEBEBE"/>
              </a:buClr>
              <a:buSzPct val="125000"/>
              <a:buChar char="•"/>
            </a:pPr>
            <a:r>
              <a:t>“silence” - the calm before the storm</a:t>
            </a:r>
          </a:p>
          <a:p>
            <a:pPr marL="273326" indent="-273326">
              <a:spcBef>
                <a:spcPts val="1200"/>
              </a:spcBef>
              <a:buClr>
                <a:srgbClr val="BEBEBE"/>
              </a:buClr>
              <a:buSzPct val="125000"/>
              <a:buChar char="•"/>
            </a:pPr>
            <a:r>
              <a:t>“half an hour” - represents a very short period of time</a:t>
            </a:r>
          </a:p>
          <a:p>
            <a:pPr marL="273326" indent="-273326">
              <a:spcBef>
                <a:spcPts val="1200"/>
              </a:spcBef>
              <a:buClr>
                <a:srgbClr val="BEBEBE"/>
              </a:buClr>
              <a:buSzPct val="125000"/>
              <a:buChar char="•"/>
            </a:pPr>
            <a:r>
              <a:t>“seven angels” - seven is the number of maturity, completion, perfection</a:t>
            </a:r>
          </a:p>
          <a:p>
            <a:pPr marL="273326" indent="-273326">
              <a:spcBef>
                <a:spcPts val="1200"/>
              </a:spcBef>
              <a:buClr>
                <a:srgbClr val="BEBEBE"/>
              </a:buClr>
              <a:buSzPct val="125000"/>
              <a:buChar char="•"/>
            </a:pPr>
            <a:r>
              <a:t>“trumpets” - symbols of warfare, used in communication during warfare</a:t>
            </a:r>
          </a:p>
          <a:p>
            <a:pPr marL="273326" indent="-273326">
              <a:spcBef>
                <a:spcPts val="1200"/>
              </a:spcBef>
              <a:buClr>
                <a:srgbClr val="BEBEBE"/>
              </a:buClr>
              <a:buSzPct val="125000"/>
              <a:buChar char="•"/>
            </a:pPr>
            <a:r>
              <a:t>“the angel took the censer, filled it with fire from the altar, and threw it to the earth”</a:t>
            </a:r>
          </a:p>
          <a:p>
            <a:pPr lvl="1" marL="844826" indent="-273326">
              <a:spcBef>
                <a:spcPts val="1200"/>
              </a:spcBef>
              <a:buClr>
                <a:srgbClr val="BEBEBE"/>
              </a:buClr>
              <a:buSzPct val="125000"/>
              <a:buChar char="•"/>
            </a:pPr>
            <a:r>
              <a:t>Imagery reminiscent of the Day of Atonement.</a:t>
            </a:r>
          </a:p>
          <a:p>
            <a:pPr lvl="1" marL="844826" indent="-273326">
              <a:spcBef>
                <a:spcPts val="1200"/>
              </a:spcBef>
              <a:buClr>
                <a:srgbClr val="BEBEBE"/>
              </a:buClr>
              <a:buSzPct val="125000"/>
              <a:buChar char="•"/>
            </a:pPr>
            <a:r>
              <a:t>Parallel to Ezekiel 10:1-2, “And I looked, and there in the firmament that was above the head of the cherubim, there appeared something like a sapphire stone, having the appearance of the likeness of a throne. [2] Then He spoke to the man clothed with linen, and said, "Go in among the wheels, under the cherub, fill your hands with coals of fire from among the cherubim, and scatter them over the city." And he went in as I watched.”</a:t>
            </a:r>
          </a:p>
          <a:p>
            <a:pPr lvl="1" marL="844826" indent="-273326">
              <a:spcBef>
                <a:spcPts val="1200"/>
              </a:spcBef>
              <a:buClr>
                <a:srgbClr val="BEBEBE"/>
              </a:buClr>
              <a:buSzPct val="125000"/>
              <a:buChar char="•"/>
            </a:pPr>
            <a:r>
              <a:t>The prayers of the saints are recorded in 6:10-11, “And they cried with a loud voice, saying, "How long, O Lord, holy and true, until You judge and avenge our blood on those who dwell on the earth?" [11] Then a white robe was given to each of them; and it was said to them that they should rest a little while longer, until both the number of their fellow servants and their brethren, who would be killed as they were, was completed.</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1" name="Shape 171"/>
          <p:cNvSpPr/>
          <p:nvPr>
            <p:ph type="sldImg"/>
          </p:nvPr>
        </p:nvSpPr>
        <p:spPr>
          <a:prstGeom prst="rect">
            <a:avLst/>
          </a:prstGeom>
        </p:spPr>
        <p:txBody>
          <a:bodyPr/>
          <a:lstStyle/>
          <a:p>
            <a:pPr/>
          </a:p>
        </p:txBody>
      </p:sp>
      <p:sp>
        <p:nvSpPr>
          <p:cNvPr id="172" name="Shape 172"/>
          <p:cNvSpPr/>
          <p:nvPr>
            <p:ph type="body" sz="quarter" idx="1"/>
          </p:nvPr>
        </p:nvSpPr>
        <p:spPr>
          <a:prstGeom prst="rect">
            <a:avLst/>
          </a:prstGeom>
        </p:spPr>
        <p:txBody>
          <a:bodyPr/>
          <a:lstStyle/>
          <a:p>
            <a:pPr marL="273326" indent="-273326">
              <a:lnSpc>
                <a:spcPct val="130000"/>
              </a:lnSpc>
              <a:spcBef>
                <a:spcPts val="600"/>
              </a:spcBef>
              <a:buClr>
                <a:srgbClr val="BEBEBE"/>
              </a:buClr>
              <a:buSzPct val="125000"/>
              <a:buChar char="•"/>
            </a:pPr>
            <a:r>
              <a:t>A short period of time elapses between the sixth seal and the first trumpet</a:t>
            </a:r>
          </a:p>
          <a:p>
            <a:pPr lvl="1" marL="844826" indent="-273326">
              <a:lnSpc>
                <a:spcPct val="130000"/>
              </a:lnSpc>
              <a:spcBef>
                <a:spcPts val="600"/>
              </a:spcBef>
              <a:buClr>
                <a:srgbClr val="BEBEBE"/>
              </a:buClr>
              <a:buSzPct val="125000"/>
              <a:buChar char="•"/>
            </a:pPr>
            <a:r>
              <a:t>325 – the Council of Nicea, which marks the death of the pagan Roman Empire and the birth of Christianized Rome</a:t>
            </a:r>
          </a:p>
          <a:p>
            <a:pPr lvl="1" marL="844826" indent="-273326">
              <a:lnSpc>
                <a:spcPct val="130000"/>
              </a:lnSpc>
              <a:spcBef>
                <a:spcPts val="600"/>
              </a:spcBef>
              <a:buClr>
                <a:srgbClr val="BEBEBE"/>
              </a:buClr>
              <a:buSzPct val="125000"/>
              <a:buChar char="•"/>
            </a:pPr>
            <a:r>
              <a:t>395 -- Division of the Empire into Western and Eastern </a:t>
            </a:r>
          </a:p>
          <a:p>
            <a:pPr lvl="1" marL="844826" indent="-273326">
              <a:lnSpc>
                <a:spcPct val="130000"/>
              </a:lnSpc>
              <a:spcBef>
                <a:spcPts val="600"/>
              </a:spcBef>
              <a:buClr>
                <a:srgbClr val="BEBEBE"/>
              </a:buClr>
              <a:buSzPct val="125000"/>
              <a:buChar char="•"/>
            </a:pPr>
            <a:r>
              <a:t>396 – Alaric leading a force of Goths invades Greece; eventually sacks Rome in 410 (trumpet #1)</a:t>
            </a:r>
          </a:p>
          <a:p>
            <a:pPr lvl="1" marL="844826" indent="-273326">
              <a:lnSpc>
                <a:spcPct val="130000"/>
              </a:lnSpc>
              <a:spcBef>
                <a:spcPts val="600"/>
              </a:spcBef>
              <a:buClr>
                <a:srgbClr val="BEBEBE"/>
              </a:buClr>
              <a:buSzPct val="125000"/>
              <a:buChar char="•"/>
            </a:pPr>
            <a:r>
              <a:t>Roughly 70 years between seals 6 and 7 and trumpet 1</a:t>
            </a:r>
          </a:p>
          <a:p>
            <a:pPr>
              <a:lnSpc>
                <a:spcPct val="130000"/>
              </a:lnSpc>
              <a:spcBef>
                <a:spcPts val="600"/>
              </a:spcBef>
            </a:pPr>
          </a:p>
          <a:p>
            <a:pPr marL="273326" indent="-273326">
              <a:lnSpc>
                <a:spcPct val="130000"/>
              </a:lnSpc>
              <a:spcBef>
                <a:spcPts val="600"/>
              </a:spcBef>
              <a:buClr>
                <a:srgbClr val="BEBEBE"/>
              </a:buClr>
              <a:buSzPct val="125000"/>
              <a:buChar char="•"/>
            </a:pPr>
            <a:r>
              <a:t>Six trumpets call invaders to destroy Rome</a:t>
            </a:r>
          </a:p>
          <a:p>
            <a:pPr lvl="1" marL="844826" indent="-273326">
              <a:lnSpc>
                <a:spcPct val="130000"/>
              </a:lnSpc>
              <a:spcBef>
                <a:spcPts val="600"/>
              </a:spcBef>
              <a:buClr>
                <a:srgbClr val="BEBEBE"/>
              </a:buClr>
              <a:buSzPct val="125000"/>
              <a:buChar char="•"/>
            </a:pPr>
            <a:r>
              <a:t>The first four trumpets call different groups of people to invade and conquer the Western Roman Empire</a:t>
            </a:r>
          </a:p>
          <a:p>
            <a:pPr lvl="1" marL="844826" indent="-273326">
              <a:lnSpc>
                <a:spcPct val="130000"/>
              </a:lnSpc>
              <a:spcBef>
                <a:spcPts val="600"/>
              </a:spcBef>
              <a:buClr>
                <a:srgbClr val="BEBEBE"/>
              </a:buClr>
              <a:buSzPct val="125000"/>
              <a:buChar char="•"/>
            </a:pPr>
            <a:r>
              <a:t>Trumpets 5 and 6 call others to invade and conquer the Eastern Roman Empire.</a:t>
            </a:r>
          </a:p>
          <a:p>
            <a:pPr marL="273326" indent="-273326">
              <a:lnSpc>
                <a:spcPct val="130000"/>
              </a:lnSpc>
              <a:spcBef>
                <a:spcPts val="600"/>
              </a:spcBef>
              <a:buClr>
                <a:srgbClr val="BEBEBE"/>
              </a:buClr>
              <a:buSzPct val="125000"/>
              <a:buChar char="•"/>
            </a:pPr>
            <a:r>
              <a:t>The seventh trumpet is a proleptic vision of the Day of Judgment, signaling the end of the second vision.</a:t>
            </a:r>
          </a:p>
          <a:p>
            <a:pPr marL="273326" indent="-273326">
              <a:lnSpc>
                <a:spcPct val="130000"/>
              </a:lnSpc>
              <a:spcBef>
                <a:spcPts val="600"/>
              </a:spcBef>
              <a:buClr>
                <a:srgbClr val="BEBEBE"/>
              </a:buClr>
              <a:buSzPct val="125000"/>
              <a:buChar char="•"/>
            </a:pPr>
            <a:r>
              <a:t>While Rome had unwittingly played a hand in facilitating the church's establishment, her persecution of the church could not be ignored nor overlooked.</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0" name="Shape 180"/>
          <p:cNvSpPr/>
          <p:nvPr>
            <p:ph type="sldImg"/>
          </p:nvPr>
        </p:nvSpPr>
        <p:spPr>
          <a:prstGeom prst="rect">
            <a:avLst/>
          </a:prstGeom>
        </p:spPr>
        <p:txBody>
          <a:bodyPr/>
          <a:lstStyle/>
          <a:p>
            <a:pPr/>
          </a:p>
        </p:txBody>
      </p:sp>
      <p:sp>
        <p:nvSpPr>
          <p:cNvPr id="181" name="Shape 181"/>
          <p:cNvSpPr/>
          <p:nvPr>
            <p:ph type="body" sz="quarter" idx="1"/>
          </p:nvPr>
        </p:nvSpPr>
        <p:spPr>
          <a:prstGeom prst="rect">
            <a:avLst/>
          </a:prstGeom>
        </p:spPr>
        <p:txBody>
          <a:bodyPr/>
          <a:lstStyle/>
          <a:p>
            <a:pPr/>
            <a:r>
              <a:t>Revelation 8:7, “The first angel sounded: And hail and fire followed, mingled with blood, and they were thrown to the earth. And a third of the trees were burned up, and all green grass was burned up.”</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5" name="Shape 185"/>
          <p:cNvSpPr/>
          <p:nvPr>
            <p:ph type="sldImg"/>
          </p:nvPr>
        </p:nvSpPr>
        <p:spPr>
          <a:prstGeom prst="rect">
            <a:avLst/>
          </a:prstGeom>
        </p:spPr>
        <p:txBody>
          <a:bodyPr/>
          <a:lstStyle/>
          <a:p>
            <a:pPr/>
          </a:p>
        </p:txBody>
      </p:sp>
      <p:sp>
        <p:nvSpPr>
          <p:cNvPr id="186" name="Shape 186"/>
          <p:cNvSpPr/>
          <p:nvPr>
            <p:ph type="body" sz="quarter" idx="1"/>
          </p:nvPr>
        </p:nvSpPr>
        <p:spPr>
          <a:prstGeom prst="rect">
            <a:avLst/>
          </a:prstGeom>
        </p:spPr>
        <p:txBody>
          <a:bodyPr/>
          <a:lstStyle/>
          <a:p>
            <a:pPr marL="273326" indent="-273326">
              <a:spcBef>
                <a:spcPts val="1200"/>
              </a:spcBef>
              <a:buClr>
                <a:srgbClr val="BEBEBE"/>
              </a:buClr>
              <a:buSzPct val="125000"/>
              <a:buChar char="•"/>
            </a:pPr>
            <a:r>
              <a:t>“hail” - ravages and destruction</a:t>
            </a:r>
          </a:p>
          <a:p>
            <a:pPr marL="273326" indent="-273326">
              <a:spcBef>
                <a:spcPts val="1200"/>
              </a:spcBef>
              <a:buClr>
                <a:srgbClr val="BEBEBE"/>
              </a:buClr>
              <a:buSzPct val="125000"/>
              <a:buChar char="•"/>
            </a:pPr>
            <a:r>
              <a:t>“fire” - fierce destruction</a:t>
            </a:r>
          </a:p>
          <a:p>
            <a:pPr marL="273326" indent="-273326">
              <a:spcBef>
                <a:spcPts val="1200"/>
              </a:spcBef>
              <a:buClr>
                <a:srgbClr val="BEBEBE"/>
              </a:buClr>
              <a:buSzPct val="125000"/>
              <a:buChar char="•"/>
            </a:pPr>
            <a:r>
              <a:t>“mingled with blood” - carnage, war</a:t>
            </a:r>
          </a:p>
          <a:p>
            <a:pPr marL="273326" indent="-273326">
              <a:spcBef>
                <a:spcPts val="1200"/>
              </a:spcBef>
              <a:buClr>
                <a:srgbClr val="BEBEBE"/>
              </a:buClr>
              <a:buSzPct val="125000"/>
              <a:buChar char="•"/>
            </a:pPr>
            <a:r>
              <a:t>“third of the earth” - one-third of the Roman Empire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1" name="Shape 191"/>
          <p:cNvSpPr/>
          <p:nvPr>
            <p:ph type="sldImg"/>
          </p:nvPr>
        </p:nvSpPr>
        <p:spPr>
          <a:prstGeom prst="rect">
            <a:avLst/>
          </a:prstGeom>
        </p:spPr>
        <p:txBody>
          <a:bodyPr/>
          <a:lstStyle/>
          <a:p>
            <a:pPr/>
          </a:p>
        </p:txBody>
      </p:sp>
      <p:sp>
        <p:nvSpPr>
          <p:cNvPr id="192" name="Shape 192"/>
          <p:cNvSpPr/>
          <p:nvPr>
            <p:ph type="body" sz="quarter" idx="1"/>
          </p:nvPr>
        </p:nvSpPr>
        <p:spPr>
          <a:prstGeom prst="rect">
            <a:avLst/>
          </a:prstGeom>
        </p:spPr>
        <p:txBody>
          <a:bodyPr/>
          <a:lstStyle/>
          <a:p>
            <a:pPr marL="273326" indent="-273326">
              <a:spcBef>
                <a:spcPts val="1200"/>
              </a:spcBef>
              <a:buClr>
                <a:srgbClr val="BEBEBE"/>
              </a:buClr>
              <a:buSzPct val="125000"/>
              <a:buChar char="•"/>
            </a:pPr>
            <a:r>
              <a:t>The Goths had been pushed westward by the migration of the Huns.</a:t>
            </a:r>
          </a:p>
          <a:p>
            <a:pPr lvl="1" marL="844826" indent="-273326">
              <a:spcBef>
                <a:spcPts val="1200"/>
              </a:spcBef>
              <a:buClr>
                <a:srgbClr val="BEBEBE"/>
              </a:buClr>
              <a:buSzPct val="125000"/>
              <a:buChar char="•"/>
            </a:pPr>
            <a:r>
              <a:t>The Visigoths, thoroughly beaten by the advancing Huns, begged the Roman authority to live in the Balkan area south of the Danube.</a:t>
            </a:r>
          </a:p>
          <a:p>
            <a:pPr lvl="1" marL="844826" indent="-273326">
              <a:spcBef>
                <a:spcPts val="1200"/>
              </a:spcBef>
              <a:buClr>
                <a:srgbClr val="BEBEBE"/>
              </a:buClr>
              <a:buSzPct val="125000"/>
              <a:buChar char="•"/>
            </a:pPr>
            <a:r>
              <a:t>In exchange, they were forced to lay down their arms, give their children up for slavery, purchase food at incredibly inflated prices, etc.</a:t>
            </a:r>
          </a:p>
          <a:p>
            <a:pPr lvl="1" marL="844826" indent="-273326">
              <a:spcBef>
                <a:spcPts val="1200"/>
              </a:spcBef>
              <a:buClr>
                <a:srgbClr val="BEBEBE"/>
              </a:buClr>
              <a:buSzPct val="125000"/>
              <a:buChar char="•"/>
            </a:pPr>
            <a:r>
              <a:t>Inflamed by their ill-treatment, the Goths revolted, burning and pillaging all of Thrace while whipping the Roman army with their cavalry.</a:t>
            </a:r>
          </a:p>
          <a:p>
            <a:pPr lvl="1" marL="844826" indent="-273326">
              <a:spcBef>
                <a:spcPts val="1200"/>
              </a:spcBef>
              <a:buClr>
                <a:srgbClr val="BEBEBE"/>
              </a:buClr>
              <a:buSzPct val="125000"/>
              <a:buChar char="•"/>
            </a:pPr>
            <a:r>
              <a:t>Ravaged the area from the Balkans to Italy.</a:t>
            </a:r>
          </a:p>
          <a:p>
            <a:pPr lvl="1" marL="844826" indent="-273326">
              <a:spcBef>
                <a:spcPts val="1200"/>
              </a:spcBef>
              <a:buClr>
                <a:srgbClr val="BEBEBE"/>
              </a:buClr>
              <a:buSzPct val="125000"/>
              <a:buChar char="•"/>
            </a:pPr>
            <a:r>
              <a:t>Theodosius I, emperor of the East, persuaded the Goths to fight for his army; his successor, Stilicho did not uphold this alliance.</a:t>
            </a:r>
          </a:p>
          <a:p>
            <a:pPr lvl="1" marL="844826" indent="-273326">
              <a:spcBef>
                <a:spcPts val="1200"/>
              </a:spcBef>
              <a:buClr>
                <a:srgbClr val="BEBEBE"/>
              </a:buClr>
              <a:buSzPct val="125000"/>
              <a:buChar char="•"/>
            </a:pPr>
            <a:r>
              <a:t>The East's lack of loyalty led to future confrontations.</a:t>
            </a:r>
          </a:p>
          <a:p>
            <a:pPr marL="273326" indent="-273326">
              <a:spcBef>
                <a:spcPts val="1200"/>
              </a:spcBef>
              <a:buClr>
                <a:srgbClr val="BEBEBE"/>
              </a:buClr>
              <a:buSzPct val="125000"/>
              <a:buChar char="•"/>
            </a:pPr>
            <a:r>
              <a:t>Alaric – leader of the Goths</a:t>
            </a:r>
          </a:p>
          <a:p>
            <a:pPr lvl="1" marL="844826" indent="-273326">
              <a:spcBef>
                <a:spcPts val="1200"/>
              </a:spcBef>
              <a:buClr>
                <a:srgbClr val="BEBEBE"/>
              </a:buClr>
              <a:buSzPct val="125000"/>
              <a:buChar char="•"/>
            </a:pPr>
            <a:r>
              <a:t>396 - Led a host of Goths from Thrace through Greece, conquering, massacring, pillaging as he went.</a:t>
            </a:r>
          </a:p>
          <a:p>
            <a:pPr lvl="1" marL="844826" indent="-273326">
              <a:spcBef>
                <a:spcPts val="1200"/>
              </a:spcBef>
              <a:buClr>
                <a:srgbClr val="BEBEBE"/>
              </a:buClr>
              <a:buSzPct val="125000"/>
              <a:buChar char="•"/>
            </a:pPr>
            <a:r>
              <a:t>401 - Invaded Italy but beaten at Polentia in 402</a:t>
            </a:r>
          </a:p>
          <a:p>
            <a:pPr lvl="1" marL="844826" indent="-273326">
              <a:spcBef>
                <a:spcPts val="1200"/>
              </a:spcBef>
              <a:buClr>
                <a:srgbClr val="BEBEBE"/>
              </a:buClr>
              <a:buSzPct val="125000"/>
              <a:buChar char="•"/>
            </a:pPr>
            <a:r>
              <a:t>408 - Laid siege to Rome the first time</a:t>
            </a:r>
          </a:p>
          <a:p>
            <a:pPr lvl="1" marL="844826" indent="-273326">
              <a:spcBef>
                <a:spcPts val="1200"/>
              </a:spcBef>
              <a:buClr>
                <a:srgbClr val="BEBEBE"/>
              </a:buClr>
              <a:buSzPct val="125000"/>
              <a:buChar char="•"/>
            </a:pPr>
            <a:r>
              <a:t>410 - The sack of Rome</a:t>
            </a:r>
          </a:p>
          <a:p>
            <a:pPr lvl="1" marL="844826" indent="-273326">
              <a:spcBef>
                <a:spcPts val="1200"/>
              </a:spcBef>
              <a:buClr>
                <a:srgbClr val="BEBEBE"/>
              </a:buClr>
              <a:buSzPct val="125000"/>
              <a:buChar char="•"/>
            </a:pPr>
            <a:r>
              <a:t>Rome was last sacked in 390 B.C. by the Gauls – we have lost all historical records of Rome prior to this point.</a:t>
            </a:r>
          </a:p>
          <a:p>
            <a:pPr marL="273326" indent="-273326">
              <a:spcBef>
                <a:spcPts val="1200"/>
              </a:spcBef>
              <a:buClr>
                <a:srgbClr val="BEBEBE"/>
              </a:buClr>
              <a:buSzPct val="125000"/>
              <a:buChar char="•"/>
            </a:pPr>
            <a:r>
              <a:t>The Goths used a scorched earth policy as they crossed the Roman countryside – “hail and fire followed…a third of the trees were burned up, and all green grass was burned up.”</a:t>
            </a:r>
          </a:p>
          <a:p>
            <a:pPr marL="273326" indent="-273326">
              <a:spcBef>
                <a:spcPts val="1200"/>
              </a:spcBef>
              <a:buClr>
                <a:srgbClr val="BEBEBE"/>
              </a:buClr>
              <a:buSzPct val="125000"/>
              <a:buChar char="•"/>
            </a:pPr>
            <a:r>
              <a:t>Cannibalism was often used for sustenance during the sieges – “hail and fire…mingled with blood.”</a:t>
            </a:r>
          </a:p>
          <a:p>
            <a:pPr marL="273326" indent="-273326">
              <a:spcBef>
                <a:spcPts val="1200"/>
              </a:spcBef>
              <a:buClr>
                <a:srgbClr val="BEBEBE"/>
              </a:buClr>
              <a:buSzPct val="125000"/>
              <a:buChar char="•"/>
            </a:pPr>
            <a:r>
              <a:t>When laying siege to Rome in 408, “Alaric [cut] off every avenue by which food could enter the capital. Soon the populace began to starve; men killed men, and women their children, to eat them. A delegation was sent to Alaric, asking terms. They warned him that a million Romans were ready to resist; he laughed, and answered, "The thicker the hay, the more easily it is mowed." Relenting, he consented to withdraw on receiving all the gold and silver and valuable movable property in the city. ‘What will then be left to us?’ the envoys asked. ‘Your lives,’ was the scornful reply. Rome chose further resistance, but starvation compelled a new offer of surrender. Alaric accepted 5000 pounds of gold, 30,000 pounds of silver, 4000 silk tunics, 3000 skins, 3000 pounds of pepper” (Durant, Age of Faith, p. 36).</a:t>
            </a:r>
          </a:p>
          <a:p>
            <a:pPr marL="273326" indent="-273326">
              <a:spcBef>
                <a:spcPts val="1200"/>
              </a:spcBef>
              <a:buClr>
                <a:srgbClr val="BEBEBE"/>
              </a:buClr>
              <a:buSzPct val="125000"/>
              <a:buChar char="•"/>
            </a:pPr>
            <a:r>
              <a:t>In 410, Alaric felt that Rome had violated the truce and laid siege to the city again. “A slave opened the gates; the Goths poured in, and for the first time in 800 years the great city was taken by an enemy (410). For three days Rome was subjected to a discriminate pillage that left the churches of St. Peter and St. Paul untouched, and spared the refugees who sought sanctuary in them. But the Huns and slaves in the army of 40,000 men could not be controlled. Hundreds of rich men were slaughtered, their women were raped and killed; it was found almost impossible to bury all the corpses that littered the streets. Thousands of prisoners were taken, among them Honorius' half sister Galla Placidia. Gold and silver were ·seized wherever found; works of art were melted down for the precious metals they contained; and many masterpieces of sculpture and pottery were joyously destroyed by former slaves who could not forgive the poverty and toil that had generated this beauty and wealth” (Durant, Age of Faith, p. 36).</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6" name="Shape 196"/>
          <p:cNvSpPr/>
          <p:nvPr>
            <p:ph type="sldImg"/>
          </p:nvPr>
        </p:nvSpPr>
        <p:spPr>
          <a:prstGeom prst="rect">
            <a:avLst/>
          </a:prstGeom>
        </p:spPr>
        <p:txBody>
          <a:bodyPr/>
          <a:lstStyle/>
          <a:p>
            <a:pPr/>
          </a:p>
        </p:txBody>
      </p:sp>
      <p:sp>
        <p:nvSpPr>
          <p:cNvPr id="197" name="Shape 197"/>
          <p:cNvSpPr/>
          <p:nvPr>
            <p:ph type="body" sz="quarter" idx="1"/>
          </p:nvPr>
        </p:nvSpPr>
        <p:spPr>
          <a:prstGeom prst="rect">
            <a:avLst/>
          </a:prstGeom>
        </p:spPr>
        <p:txBody>
          <a:bodyPr/>
          <a:lstStyle/>
          <a:p>
            <a:pPr marL="273326" indent="-273326">
              <a:spcBef>
                <a:spcPts val="1100"/>
              </a:spcBef>
              <a:buClr>
                <a:srgbClr val="BEBEBE"/>
              </a:buClr>
              <a:buSzPct val="125000"/>
              <a:buChar char="•"/>
            </a:pPr>
            <a:r>
              <a:t>Begins God’s answer to the martyrs’ prayer, “How long, O Lord?”</a:t>
            </a:r>
          </a:p>
          <a:p>
            <a:pPr marL="273326" indent="-273326">
              <a:spcBef>
                <a:spcPts val="1100"/>
              </a:spcBef>
              <a:buClr>
                <a:srgbClr val="BEBEBE"/>
              </a:buClr>
              <a:buSzPct val="125000"/>
              <a:buChar char="•"/>
            </a:pPr>
            <a:r>
              <a:t>Goths invade Italy, lay siege to Rome, used scorched earth</a:t>
            </a:r>
          </a:p>
          <a:p>
            <a:pPr marL="273326" indent="-273326">
              <a:spcBef>
                <a:spcPts val="1100"/>
              </a:spcBef>
              <a:buClr>
                <a:srgbClr val="BEBEBE"/>
              </a:buClr>
              <a:buSzPct val="125000"/>
              <a:buChar char="•"/>
            </a:pPr>
            <a:r>
              <a:t>The first time in 800 years Rome is sacked</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0" name="Shape 200"/>
          <p:cNvSpPr/>
          <p:nvPr>
            <p:ph type="sldImg"/>
          </p:nvPr>
        </p:nvSpPr>
        <p:spPr>
          <a:prstGeom prst="rect">
            <a:avLst/>
          </a:prstGeom>
        </p:spPr>
        <p:txBody>
          <a:bodyPr/>
          <a:lstStyle/>
          <a:p>
            <a:pPr/>
          </a:p>
        </p:txBody>
      </p:sp>
      <p:sp>
        <p:nvSpPr>
          <p:cNvPr id="201" name="Shape 201"/>
          <p:cNvSpPr/>
          <p:nvPr>
            <p:ph type="body" sz="quarter" idx="1"/>
          </p:nvPr>
        </p:nvSpPr>
        <p:spPr>
          <a:prstGeom prst="rect">
            <a:avLst/>
          </a:prstGeom>
        </p:spPr>
        <p:txBody>
          <a:bodyPr/>
          <a:lstStyle/>
          <a:p>
            <a:pPr/>
            <a:r>
              <a:t>Revelation 8:8-9 Then the second angel sounded: And something like a great mountain burning with fire was thrown into the sea, and a third of the sea became blood. [9] And a third of the living creatures in the sea died, and a third of the ships were destroyed.</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3" name="Line"/>
          <p:cNvSpPr/>
          <p:nvPr/>
        </p:nvSpPr>
        <p:spPr>
          <a:xfrm>
            <a:off x="952500" y="7289800"/>
            <a:ext cx="22479000"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4" name="Title Text"/>
          <p:cNvSpPr txBox="1"/>
          <p:nvPr>
            <p:ph type="title"/>
          </p:nvPr>
        </p:nvSpPr>
        <p:spPr>
          <a:xfrm>
            <a:off x="952500" y="4229100"/>
            <a:ext cx="22479000" cy="2857500"/>
          </a:xfrm>
          <a:prstGeom prst="rect">
            <a:avLst/>
          </a:prstGeom>
        </p:spPr>
        <p:txBody>
          <a:bodyPr anchor="b"/>
          <a:lstStyle/>
          <a:p>
            <a:pPr/>
            <a:r>
              <a:t>Title Text</a:t>
            </a:r>
          </a:p>
        </p:txBody>
      </p:sp>
      <p:sp>
        <p:nvSpPr>
          <p:cNvPr id="15" name="Body Level One…"/>
          <p:cNvSpPr txBox="1"/>
          <p:nvPr>
            <p:ph type="body" sz="quarter" idx="1"/>
          </p:nvPr>
        </p:nvSpPr>
        <p:spPr>
          <a:xfrm>
            <a:off x="952500" y="7823200"/>
            <a:ext cx="22479000" cy="1155700"/>
          </a:xfrm>
          <a:prstGeom prst="rect">
            <a:avLst/>
          </a:prstGeom>
        </p:spPr>
        <p:txBody>
          <a:bodyPr anchor="t"/>
          <a:lstStyle>
            <a:lvl1pPr marL="0" indent="0">
              <a:lnSpc>
                <a:spcPct val="120000"/>
              </a:lnSpc>
              <a:spcBef>
                <a:spcPts val="0"/>
              </a:spcBef>
              <a:buSzTx/>
              <a:buNone/>
              <a:defRPr sz="3200"/>
            </a:lvl1pPr>
            <a:lvl2pPr marL="0" indent="0">
              <a:lnSpc>
                <a:spcPct val="120000"/>
              </a:lnSpc>
              <a:spcBef>
                <a:spcPts val="0"/>
              </a:spcBef>
              <a:buSzTx/>
              <a:buNone/>
              <a:defRPr sz="3200"/>
            </a:lvl2pPr>
            <a:lvl3pPr marL="0" indent="0">
              <a:lnSpc>
                <a:spcPct val="120000"/>
              </a:lnSpc>
              <a:spcBef>
                <a:spcPts val="0"/>
              </a:spcBef>
              <a:buSzTx/>
              <a:buNone/>
              <a:defRPr sz="3200"/>
            </a:lvl3pPr>
            <a:lvl4pPr marL="0" indent="0">
              <a:lnSpc>
                <a:spcPct val="120000"/>
              </a:lnSpc>
              <a:spcBef>
                <a:spcPts val="0"/>
              </a:spcBef>
              <a:buSzTx/>
              <a:buNone/>
              <a:defRPr sz="3200"/>
            </a:lvl4pPr>
            <a:lvl5pPr marL="0" indent="0">
              <a:lnSpc>
                <a:spcPct val="120000"/>
              </a:lnSpc>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16" name="Slide Number"/>
          <p:cNvSpPr txBox="1"/>
          <p:nvPr>
            <p:ph type="sldNum" sz="quarter" idx="2"/>
          </p:nvPr>
        </p:nvSpPr>
        <p:spPr>
          <a:xfrm>
            <a:off x="22898100" y="12319000"/>
            <a:ext cx="419100" cy="4572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9" name="–Johnny Appleseed"/>
          <p:cNvSpPr txBox="1"/>
          <p:nvPr>
            <p:ph type="body" sz="quarter" idx="21"/>
          </p:nvPr>
        </p:nvSpPr>
        <p:spPr>
          <a:xfrm>
            <a:off x="952500" y="8318500"/>
            <a:ext cx="22479000" cy="711200"/>
          </a:xfrm>
          <a:prstGeom prst="rect">
            <a:avLst/>
          </a:prstGeom>
        </p:spPr>
        <p:txBody>
          <a:bodyPr anchor="t">
            <a:spAutoFit/>
          </a:bodyPr>
          <a:lstStyle>
            <a:lvl1pPr marL="0" indent="0" algn="ctr">
              <a:lnSpc>
                <a:spcPct val="140000"/>
              </a:lnSpc>
              <a:spcBef>
                <a:spcPts val="0"/>
              </a:spcBef>
              <a:buSzTx/>
              <a:buNone/>
              <a:defRPr i="1" sz="4200">
                <a:solidFill>
                  <a:srgbClr val="9D9D9D"/>
                </a:solidFill>
              </a:defRPr>
            </a:lvl1pPr>
          </a:lstStyle>
          <a:p>
            <a:pPr/>
            <a:r>
              <a:t>–Johnny Appleseed</a:t>
            </a:r>
          </a:p>
        </p:txBody>
      </p:sp>
      <p:sp>
        <p:nvSpPr>
          <p:cNvPr id="100" name="“Type a quote here.”"/>
          <p:cNvSpPr txBox="1"/>
          <p:nvPr>
            <p:ph type="body" sz="quarter" idx="22"/>
          </p:nvPr>
        </p:nvSpPr>
        <p:spPr>
          <a:xfrm>
            <a:off x="2387600" y="6064448"/>
            <a:ext cx="19621500" cy="838201"/>
          </a:xfrm>
          <a:prstGeom prst="rect">
            <a:avLst/>
          </a:prstGeom>
        </p:spPr>
        <p:txBody>
          <a:bodyPr>
            <a:spAutoFit/>
          </a:bodyPr>
          <a:lstStyle>
            <a:lvl1pPr marL="0" indent="0" algn="ctr">
              <a:lnSpc>
                <a:spcPct val="120000"/>
              </a:lnSpc>
              <a:spcBef>
                <a:spcPts val="0"/>
              </a:spcBef>
              <a:buSzTx/>
              <a:buNone/>
              <a:defRPr sz="5000"/>
            </a:lvl1pPr>
          </a:lstStyle>
          <a:p>
            <a:pPr/>
            <a:r>
              <a:t>“Type a quote here.” </a:t>
            </a:r>
          </a:p>
        </p:txBody>
      </p:sp>
      <p:sp>
        <p:nvSpPr>
          <p:cNvPr id="10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8" name="Green and yellow boat on the shore across the water from the village of Ferragudo, Portugal at duskFishermen boats at sea near village at dusk in Algarve, south of Portugal."/>
          <p:cNvSpPr/>
          <p:nvPr>
            <p:ph type="pic" idx="21"/>
          </p:nvPr>
        </p:nvSpPr>
        <p:spPr>
          <a:xfrm>
            <a:off x="0" y="-876300"/>
            <a:ext cx="24384000" cy="16264467"/>
          </a:xfrm>
          <a:prstGeom prst="rect">
            <a:avLst/>
          </a:prstGeom>
        </p:spPr>
        <p:txBody>
          <a:bodyPr lIns="91439" tIns="45719" rIns="91439" bIns="45719" anchor="t">
            <a:noAutofit/>
          </a:bodyPr>
          <a:lstStyle/>
          <a:p>
            <a:pPr/>
          </a:p>
        </p:txBody>
      </p:sp>
      <p:sp>
        <p:nvSpPr>
          <p:cNvPr id="10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3" name="Rock formations in the turquoise waters of Algarve, Portugal"/>
          <p:cNvSpPr/>
          <p:nvPr>
            <p:ph type="pic" idx="21"/>
          </p:nvPr>
        </p:nvSpPr>
        <p:spPr>
          <a:xfrm>
            <a:off x="927100" y="-1765300"/>
            <a:ext cx="22529800" cy="15019865"/>
          </a:xfrm>
          <a:prstGeom prst="rect">
            <a:avLst/>
          </a:prstGeom>
          <a:ln w="9525">
            <a:round/>
          </a:ln>
        </p:spPr>
        <p:txBody>
          <a:bodyPr lIns="91439" tIns="45719" rIns="91439" bIns="45719" anchor="t">
            <a:noAutofit/>
          </a:bodyPr>
          <a:lstStyle/>
          <a:p>
            <a:pPr/>
          </a:p>
        </p:txBody>
      </p:sp>
      <p:sp>
        <p:nvSpPr>
          <p:cNvPr id="24" name="Title Text"/>
          <p:cNvSpPr txBox="1"/>
          <p:nvPr>
            <p:ph type="title"/>
          </p:nvPr>
        </p:nvSpPr>
        <p:spPr>
          <a:xfrm>
            <a:off x="952500" y="9982200"/>
            <a:ext cx="22479000" cy="1574800"/>
          </a:xfrm>
          <a:prstGeom prst="rect">
            <a:avLst/>
          </a:prstGeom>
        </p:spPr>
        <p:txBody>
          <a:bodyPr anchor="b"/>
          <a:lstStyle/>
          <a:p>
            <a:pPr/>
            <a:r>
              <a:t>Title Text</a:t>
            </a:r>
          </a:p>
        </p:txBody>
      </p:sp>
      <p:sp>
        <p:nvSpPr>
          <p:cNvPr id="25" name="Body Level One…"/>
          <p:cNvSpPr txBox="1"/>
          <p:nvPr>
            <p:ph type="body" sz="quarter" idx="1"/>
          </p:nvPr>
        </p:nvSpPr>
        <p:spPr>
          <a:xfrm>
            <a:off x="952500" y="11620500"/>
            <a:ext cx="22479000" cy="1181100"/>
          </a:xfrm>
          <a:prstGeom prst="rect">
            <a:avLst/>
          </a:prstGeom>
        </p:spPr>
        <p:txBody>
          <a:bodyPr anchor="t"/>
          <a:lstStyle>
            <a:lvl1pPr marL="0" indent="0">
              <a:lnSpc>
                <a:spcPct val="120000"/>
              </a:lnSpc>
              <a:spcBef>
                <a:spcPts val="0"/>
              </a:spcBef>
              <a:buSzTx/>
              <a:buNone/>
              <a:defRPr sz="3200"/>
            </a:lvl1pPr>
            <a:lvl2pPr marL="0" indent="0">
              <a:lnSpc>
                <a:spcPct val="120000"/>
              </a:lnSpc>
              <a:spcBef>
                <a:spcPts val="0"/>
              </a:spcBef>
              <a:buSzTx/>
              <a:buNone/>
              <a:defRPr sz="3200"/>
            </a:lvl2pPr>
            <a:lvl3pPr marL="0" indent="0">
              <a:lnSpc>
                <a:spcPct val="120000"/>
              </a:lnSpc>
              <a:spcBef>
                <a:spcPts val="0"/>
              </a:spcBef>
              <a:buSzTx/>
              <a:buNone/>
              <a:defRPr sz="3200"/>
            </a:lvl3pPr>
            <a:lvl4pPr marL="0" indent="0">
              <a:lnSpc>
                <a:spcPct val="120000"/>
              </a:lnSpc>
              <a:spcBef>
                <a:spcPts val="0"/>
              </a:spcBef>
              <a:buSzTx/>
              <a:buNone/>
              <a:defRPr sz="3200"/>
            </a:lvl4pPr>
            <a:lvl5pPr marL="0" indent="0">
              <a:lnSpc>
                <a:spcPct val="120000"/>
              </a:lnSpc>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2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3" name="Title Text"/>
          <p:cNvSpPr txBox="1"/>
          <p:nvPr>
            <p:ph type="title"/>
          </p:nvPr>
        </p:nvSpPr>
        <p:spPr>
          <a:xfrm>
            <a:off x="952500" y="5435600"/>
            <a:ext cx="22479000" cy="2857500"/>
          </a:xfrm>
          <a:prstGeom prst="rect">
            <a:avLst/>
          </a:prstGeom>
        </p:spPr>
        <p:txBody>
          <a:bodyPr/>
          <a:lstStyle/>
          <a:p>
            <a:pPr/>
            <a:r>
              <a:t>Title Text</a:t>
            </a:r>
          </a:p>
        </p:txBody>
      </p:sp>
      <p:sp>
        <p:nvSpPr>
          <p:cNvPr id="3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41" name="Lighthouse in Portugal with coastal rock formations in the foreground overlooking the ocean at sunset "/>
          <p:cNvSpPr/>
          <p:nvPr>
            <p:ph type="pic" idx="21"/>
          </p:nvPr>
        </p:nvSpPr>
        <p:spPr>
          <a:xfrm>
            <a:off x="12623800" y="-1346200"/>
            <a:ext cx="10928468" cy="16319500"/>
          </a:xfrm>
          <a:prstGeom prst="rect">
            <a:avLst/>
          </a:prstGeom>
          <a:ln w="9525">
            <a:round/>
          </a:ln>
        </p:spPr>
        <p:txBody>
          <a:bodyPr lIns="91439" tIns="45719" rIns="91439" bIns="45719" anchor="t">
            <a:noAutofit/>
          </a:bodyPr>
          <a:lstStyle/>
          <a:p>
            <a:pPr/>
          </a:p>
        </p:txBody>
      </p:sp>
      <p:sp>
        <p:nvSpPr>
          <p:cNvPr id="42" name="Title Text"/>
          <p:cNvSpPr txBox="1"/>
          <p:nvPr>
            <p:ph type="title"/>
          </p:nvPr>
        </p:nvSpPr>
        <p:spPr>
          <a:xfrm>
            <a:off x="952500" y="3378200"/>
            <a:ext cx="10934700" cy="8534400"/>
          </a:xfrm>
          <a:prstGeom prst="rect">
            <a:avLst/>
          </a:prstGeom>
        </p:spPr>
        <p:txBody>
          <a:bodyPr anchor="t"/>
          <a:lstStyle/>
          <a:p>
            <a:pPr/>
            <a:r>
              <a:t>Title Text</a:t>
            </a:r>
          </a:p>
        </p:txBody>
      </p:sp>
      <p:sp>
        <p:nvSpPr>
          <p:cNvPr id="43" name="Body Level One…"/>
          <p:cNvSpPr txBox="1"/>
          <p:nvPr>
            <p:ph type="body" sz="quarter" idx="1"/>
          </p:nvPr>
        </p:nvSpPr>
        <p:spPr>
          <a:xfrm>
            <a:off x="952500" y="1638300"/>
            <a:ext cx="10934700" cy="1181100"/>
          </a:xfrm>
          <a:prstGeom prst="rect">
            <a:avLst/>
          </a:prstGeom>
        </p:spPr>
        <p:txBody>
          <a:bodyPr anchor="t"/>
          <a:lstStyle>
            <a:lvl1pPr marL="0" indent="0">
              <a:lnSpc>
                <a:spcPct val="120000"/>
              </a:lnSpc>
              <a:spcBef>
                <a:spcPts val="0"/>
              </a:spcBef>
              <a:buSzTx/>
              <a:buNone/>
              <a:defRPr sz="3200"/>
            </a:lvl1pPr>
            <a:lvl2pPr marL="0" indent="0">
              <a:lnSpc>
                <a:spcPct val="120000"/>
              </a:lnSpc>
              <a:spcBef>
                <a:spcPts val="0"/>
              </a:spcBef>
              <a:buSzTx/>
              <a:buNone/>
              <a:defRPr sz="3200"/>
            </a:lvl2pPr>
            <a:lvl3pPr marL="0" indent="0">
              <a:lnSpc>
                <a:spcPct val="120000"/>
              </a:lnSpc>
              <a:spcBef>
                <a:spcPts val="0"/>
              </a:spcBef>
              <a:buSzTx/>
              <a:buNone/>
              <a:defRPr sz="3200"/>
            </a:lvl3pPr>
            <a:lvl4pPr marL="0" indent="0">
              <a:lnSpc>
                <a:spcPct val="120000"/>
              </a:lnSpc>
              <a:spcBef>
                <a:spcPts val="0"/>
              </a:spcBef>
              <a:buSzTx/>
              <a:buNone/>
              <a:defRPr sz="3200"/>
            </a:lvl4pPr>
            <a:lvl5pPr marL="0" indent="0">
              <a:lnSpc>
                <a:spcPct val="120000"/>
              </a:lnSpc>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4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51" name="Line"/>
          <p:cNvSpPr/>
          <p:nvPr/>
        </p:nvSpPr>
        <p:spPr>
          <a:xfrm>
            <a:off x="952500" y="3619500"/>
            <a:ext cx="22494922"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52" name="Title Text"/>
          <p:cNvSpPr txBox="1"/>
          <p:nvPr>
            <p:ph type="title"/>
          </p:nvPr>
        </p:nvSpPr>
        <p:spPr>
          <a:prstGeom prst="rect">
            <a:avLst/>
          </a:prstGeom>
        </p:spPr>
        <p:txBody>
          <a:bodyPr/>
          <a:lstStyle/>
          <a:p>
            <a:pPr/>
            <a:r>
              <a:t>Title Text</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60" name="Line"/>
          <p:cNvSpPr/>
          <p:nvPr/>
        </p:nvSpPr>
        <p:spPr>
          <a:xfrm>
            <a:off x="952500" y="3619500"/>
            <a:ext cx="22479000"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61" name="Title Text"/>
          <p:cNvSpPr txBox="1"/>
          <p:nvPr>
            <p:ph type="title"/>
          </p:nvPr>
        </p:nvSpPr>
        <p:spPr>
          <a:prstGeom prst="rect">
            <a:avLst/>
          </a:prstGeom>
        </p:spPr>
        <p:txBody>
          <a:bodyPr/>
          <a:lstStyle/>
          <a:p>
            <a:pPr/>
            <a:r>
              <a:t>Title Text</a:t>
            </a:r>
          </a:p>
        </p:txBody>
      </p:sp>
      <p:sp>
        <p:nvSpPr>
          <p:cNvPr id="62" name="Body Level One…"/>
          <p:cNvSpPr txBox="1"/>
          <p:nvPr>
            <p:ph type="body" idx="1"/>
          </p:nvPr>
        </p:nvSpPr>
        <p:spPr>
          <a:xfrm>
            <a:off x="952500" y="4267200"/>
            <a:ext cx="22479000" cy="80518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6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70" name="Line"/>
          <p:cNvSpPr/>
          <p:nvPr/>
        </p:nvSpPr>
        <p:spPr>
          <a:xfrm>
            <a:off x="952500" y="3619500"/>
            <a:ext cx="22479000"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71" name="Rock formations in the turquoise waters of Algarve, Portugal"/>
          <p:cNvSpPr/>
          <p:nvPr>
            <p:ph type="pic" sz="half" idx="21"/>
          </p:nvPr>
        </p:nvSpPr>
        <p:spPr>
          <a:xfrm>
            <a:off x="381000" y="4229100"/>
            <a:ext cx="11684000" cy="7789334"/>
          </a:xfrm>
          <a:prstGeom prst="rect">
            <a:avLst/>
          </a:prstGeom>
          <a:ln w="9525">
            <a:round/>
          </a:ln>
        </p:spPr>
        <p:txBody>
          <a:bodyPr lIns="91439" tIns="45719" rIns="91439" bIns="45719" anchor="t">
            <a:noAutofit/>
          </a:bodyPr>
          <a:lstStyle/>
          <a:p>
            <a:pPr/>
          </a:p>
        </p:txBody>
      </p:sp>
      <p:sp>
        <p:nvSpPr>
          <p:cNvPr id="72" name="Title Text"/>
          <p:cNvSpPr txBox="1"/>
          <p:nvPr>
            <p:ph type="title"/>
          </p:nvPr>
        </p:nvSpPr>
        <p:spPr>
          <a:prstGeom prst="rect">
            <a:avLst/>
          </a:prstGeom>
        </p:spPr>
        <p:txBody>
          <a:bodyPr/>
          <a:lstStyle/>
          <a:p>
            <a:pPr/>
            <a:r>
              <a:t>Title Text</a:t>
            </a:r>
          </a:p>
        </p:txBody>
      </p:sp>
      <p:sp>
        <p:nvSpPr>
          <p:cNvPr id="73" name="Body Level One…"/>
          <p:cNvSpPr txBox="1"/>
          <p:nvPr>
            <p:ph type="body" sz="half" idx="1"/>
          </p:nvPr>
        </p:nvSpPr>
        <p:spPr>
          <a:xfrm>
            <a:off x="12687300" y="4114800"/>
            <a:ext cx="10744200" cy="7950200"/>
          </a:xfrm>
          <a:prstGeom prst="rect">
            <a:avLst/>
          </a:prstGeom>
        </p:spPr>
        <p:txBody>
          <a:bodyPr/>
          <a:lstStyle>
            <a:lvl1pPr marL="495300" indent="-495300">
              <a:spcBef>
                <a:spcPts val="4500"/>
              </a:spcBef>
              <a:buSzPct val="30000"/>
              <a:buBlip>
                <a:blip r:embed="rId2"/>
              </a:buBlip>
              <a:defRPr sz="4200"/>
            </a:lvl1pPr>
            <a:lvl2pPr marL="990600" indent="-495300">
              <a:spcBef>
                <a:spcPts val="4500"/>
              </a:spcBef>
              <a:buSzPct val="30000"/>
              <a:buBlip>
                <a:blip r:embed="rId2"/>
              </a:buBlip>
              <a:defRPr sz="4200"/>
            </a:lvl2pPr>
            <a:lvl3pPr marL="1485900" indent="-495300">
              <a:spcBef>
                <a:spcPts val="4500"/>
              </a:spcBef>
              <a:buSzPct val="30000"/>
              <a:buBlip>
                <a:blip r:embed="rId2"/>
              </a:buBlip>
              <a:defRPr sz="4200"/>
            </a:lvl3pPr>
            <a:lvl4pPr marL="1981200" indent="-495300">
              <a:spcBef>
                <a:spcPts val="4500"/>
              </a:spcBef>
              <a:buSzPct val="30000"/>
              <a:buBlip>
                <a:blip r:embed="rId2"/>
              </a:buBlip>
              <a:defRPr sz="4200"/>
            </a:lvl4pPr>
            <a:lvl5pPr marL="2476500" indent="-495300">
              <a:spcBef>
                <a:spcPts val="4500"/>
              </a:spcBef>
              <a:buSzPct val="30000"/>
              <a:buBlip>
                <a:blip r:embed="rId2"/>
              </a:buBlip>
              <a:defRPr sz="4200"/>
            </a:lvl5pPr>
          </a:lstStyle>
          <a:p>
            <a:pPr/>
            <a:r>
              <a:t>Body Level One</a:t>
            </a:r>
          </a:p>
          <a:p>
            <a:pPr lvl="1"/>
            <a:r>
              <a:t>Body Level Two</a:t>
            </a:r>
          </a:p>
          <a:p>
            <a:pPr lvl="2"/>
            <a:r>
              <a:t>Body Level Three</a:t>
            </a:r>
          </a:p>
          <a:p>
            <a:pPr lvl="3"/>
            <a:r>
              <a:t>Body Level Four</a:t>
            </a:r>
          </a:p>
          <a:p>
            <a:pPr lvl="4"/>
            <a:r>
              <a:t>Body Level Five</a:t>
            </a:r>
          </a:p>
        </p:txBody>
      </p:sp>
      <p:sp>
        <p:nvSpPr>
          <p:cNvPr id="7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81" name="Body Level One…"/>
          <p:cNvSpPr txBox="1"/>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8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9" name="Green and yellow boat at water’s edge across from the village of Ferragudo, Portugal at duskFishermen boats at sea near village at dusk in Algarve, south of Portugal."/>
          <p:cNvSpPr/>
          <p:nvPr>
            <p:ph type="pic" sz="half" idx="21"/>
          </p:nvPr>
        </p:nvSpPr>
        <p:spPr>
          <a:xfrm>
            <a:off x="13208000" y="520700"/>
            <a:ext cx="10909968" cy="7277100"/>
          </a:xfrm>
          <a:prstGeom prst="rect">
            <a:avLst/>
          </a:prstGeom>
          <a:ln w="9525">
            <a:round/>
          </a:ln>
        </p:spPr>
        <p:txBody>
          <a:bodyPr lIns="91439" tIns="45719" rIns="91439" bIns="45719" anchor="t">
            <a:noAutofit/>
          </a:bodyPr>
          <a:lstStyle/>
          <a:p>
            <a:pPr/>
          </a:p>
        </p:txBody>
      </p:sp>
      <p:sp>
        <p:nvSpPr>
          <p:cNvPr id="90" name="Rock formations in the turquoise waters of Algarve, Portugal"/>
          <p:cNvSpPr/>
          <p:nvPr>
            <p:ph type="pic" sz="half" idx="22"/>
          </p:nvPr>
        </p:nvSpPr>
        <p:spPr>
          <a:xfrm>
            <a:off x="13208000" y="6146800"/>
            <a:ext cx="10160000" cy="6773334"/>
          </a:xfrm>
          <a:prstGeom prst="rect">
            <a:avLst/>
          </a:prstGeom>
          <a:ln w="9525">
            <a:round/>
          </a:ln>
        </p:spPr>
        <p:txBody>
          <a:bodyPr lIns="91439" tIns="45719" rIns="91439" bIns="45719" anchor="t">
            <a:noAutofit/>
          </a:bodyPr>
          <a:lstStyle/>
          <a:p>
            <a:pPr/>
          </a:p>
        </p:txBody>
      </p:sp>
      <p:sp>
        <p:nvSpPr>
          <p:cNvPr id="91" name="Lighthouse in Portugal with coastal rock formations in the foreground overlooking the ocean at sunset "/>
          <p:cNvSpPr/>
          <p:nvPr>
            <p:ph type="pic" idx="23"/>
          </p:nvPr>
        </p:nvSpPr>
        <p:spPr>
          <a:xfrm>
            <a:off x="742138" y="-1391145"/>
            <a:ext cx="11855474" cy="17703801"/>
          </a:xfrm>
          <a:prstGeom prst="rect">
            <a:avLst/>
          </a:prstGeom>
          <a:ln w="9525">
            <a:round/>
          </a:ln>
        </p:spPr>
        <p:txBody>
          <a:bodyPr lIns="91439" tIns="45719" rIns="91439" bIns="45719" anchor="t">
            <a:noAutofit/>
          </a:bodyPr>
          <a:lstStyle/>
          <a:p>
            <a:pPr/>
          </a:p>
        </p:txBody>
      </p:sp>
      <p:sp>
        <p:nvSpPr>
          <p:cNvPr id="9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sp>
        <p:nvSpPr>
          <p:cNvPr id="2" name="Line"/>
          <p:cNvSpPr/>
          <p:nvPr/>
        </p:nvSpPr>
        <p:spPr>
          <a:xfrm>
            <a:off x="952500" y="13004800"/>
            <a:ext cx="22479000" cy="0"/>
          </a:xfrm>
          <a:prstGeom prst="line">
            <a:avLst/>
          </a:prstGeom>
          <a:ln w="762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3" name="Line"/>
          <p:cNvSpPr/>
          <p:nvPr/>
        </p:nvSpPr>
        <p:spPr>
          <a:xfrm>
            <a:off x="952500" y="711200"/>
            <a:ext cx="22479000"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4" name="Body Level One…"/>
          <p:cNvSpPr txBox="1"/>
          <p:nvPr>
            <p:ph type="body" idx="1"/>
          </p:nvPr>
        </p:nvSpPr>
        <p:spPr>
          <a:xfrm>
            <a:off x="952500" y="1384300"/>
            <a:ext cx="22479000" cy="10947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buBlip>
                <a:blip r:embed="rId3"/>
              </a:buBlip>
            </a:lvl1pPr>
            <a:lvl2pPr>
              <a:buBlip>
                <a:blip r:embed="rId3"/>
              </a:buBlip>
            </a:lvl2pPr>
            <a:lvl3pPr>
              <a:buBlip>
                <a:blip r:embed="rId3"/>
              </a:buBlip>
            </a:lvl3pPr>
            <a:lvl4pPr>
              <a:buBlip>
                <a:blip r:embed="rId3"/>
              </a:buBlip>
            </a:lvl4pPr>
            <a:lvl5pPr>
              <a:buBlip>
                <a:blip r:embed="rId3"/>
              </a:buBlip>
            </a:lvl5pPr>
          </a:lstStyle>
          <a:p>
            <a:pPr/>
            <a:r>
              <a:t>Body Level One</a:t>
            </a:r>
          </a:p>
          <a:p>
            <a:pPr lvl="1"/>
            <a:r>
              <a:t>Body Level Two</a:t>
            </a:r>
          </a:p>
          <a:p>
            <a:pPr lvl="2"/>
            <a:r>
              <a:t>Body Level Three</a:t>
            </a:r>
          </a:p>
          <a:p>
            <a:pPr lvl="3"/>
            <a:r>
              <a:t>Body Level Four</a:t>
            </a:r>
          </a:p>
          <a:p>
            <a:pPr lvl="4"/>
            <a:r>
              <a:t>Body Level Five</a:t>
            </a:r>
          </a:p>
        </p:txBody>
      </p:sp>
      <p:sp>
        <p:nvSpPr>
          <p:cNvPr id="5" name="Title Text"/>
          <p:cNvSpPr txBox="1"/>
          <p:nvPr>
            <p:ph type="title"/>
          </p:nvPr>
        </p:nvSpPr>
        <p:spPr>
          <a:xfrm>
            <a:off x="952500" y="838200"/>
            <a:ext cx="22479000" cy="2679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6" name="Slide Number"/>
          <p:cNvSpPr txBox="1"/>
          <p:nvPr>
            <p:ph type="sldNum" sz="quarter" idx="2"/>
          </p:nvPr>
        </p:nvSpPr>
        <p:spPr>
          <a:xfrm>
            <a:off x="22923500" y="12319000"/>
            <a:ext cx="419100" cy="457200"/>
          </a:xfrm>
          <a:prstGeom prst="rect">
            <a:avLst/>
          </a:prstGeom>
          <a:ln w="12700">
            <a:miter lim="400000"/>
          </a:ln>
        </p:spPr>
        <p:txBody>
          <a:bodyPr wrap="none" lIns="50800" tIns="50800" rIns="50800" bIns="50800">
            <a:spAutoFit/>
          </a:bodyPr>
          <a:lstStyle>
            <a:lvl1pPr>
              <a:defRPr sz="24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transition xmlns:p14="http://schemas.microsoft.com/office/powerpoint/2010/main" spd="med" advClick="1"/>
  <p:txStyles>
    <p:titleStyle>
      <a:lvl1pPr marL="0" marR="0" indent="0" algn="l" defTabSz="825500" rtl="0" latinLnBrk="0">
        <a:lnSpc>
          <a:spcPct val="90000"/>
        </a:lnSpc>
        <a:spcBef>
          <a:spcPts val="0"/>
        </a:spcBef>
        <a:spcAft>
          <a:spcPts val="0"/>
        </a:spcAft>
        <a:buClrTx/>
        <a:buSzTx/>
        <a:buFontTx/>
        <a:buNone/>
        <a:tabLst/>
        <a:defRPr b="0" baseline="0" cap="all" i="0" spc="0" strike="noStrike" sz="9000" u="none">
          <a:solidFill>
            <a:srgbClr val="606060"/>
          </a:solidFill>
          <a:uFillTx/>
          <a:latin typeface="+mj-lt"/>
          <a:ea typeface="+mj-ea"/>
          <a:cs typeface="+mj-cs"/>
          <a:sym typeface="Gill Sans Light"/>
        </a:defRPr>
      </a:lvl1pPr>
      <a:lvl2pPr marL="0" marR="0" indent="0" algn="l" defTabSz="825500" rtl="0" latinLnBrk="0">
        <a:lnSpc>
          <a:spcPct val="90000"/>
        </a:lnSpc>
        <a:spcBef>
          <a:spcPts val="0"/>
        </a:spcBef>
        <a:spcAft>
          <a:spcPts val="0"/>
        </a:spcAft>
        <a:buClrTx/>
        <a:buSzTx/>
        <a:buFontTx/>
        <a:buNone/>
        <a:tabLst/>
        <a:defRPr b="0" baseline="0" cap="all" i="0" spc="0" strike="noStrike" sz="9000" u="none">
          <a:solidFill>
            <a:srgbClr val="606060"/>
          </a:solidFill>
          <a:uFillTx/>
          <a:latin typeface="+mj-lt"/>
          <a:ea typeface="+mj-ea"/>
          <a:cs typeface="+mj-cs"/>
          <a:sym typeface="Gill Sans Light"/>
        </a:defRPr>
      </a:lvl2pPr>
      <a:lvl3pPr marL="0" marR="0" indent="0" algn="l" defTabSz="825500" rtl="0" latinLnBrk="0">
        <a:lnSpc>
          <a:spcPct val="90000"/>
        </a:lnSpc>
        <a:spcBef>
          <a:spcPts val="0"/>
        </a:spcBef>
        <a:spcAft>
          <a:spcPts val="0"/>
        </a:spcAft>
        <a:buClrTx/>
        <a:buSzTx/>
        <a:buFontTx/>
        <a:buNone/>
        <a:tabLst/>
        <a:defRPr b="0" baseline="0" cap="all" i="0" spc="0" strike="noStrike" sz="9000" u="none">
          <a:solidFill>
            <a:srgbClr val="606060"/>
          </a:solidFill>
          <a:uFillTx/>
          <a:latin typeface="+mj-lt"/>
          <a:ea typeface="+mj-ea"/>
          <a:cs typeface="+mj-cs"/>
          <a:sym typeface="Gill Sans Light"/>
        </a:defRPr>
      </a:lvl3pPr>
      <a:lvl4pPr marL="0" marR="0" indent="0" algn="l" defTabSz="825500" rtl="0" latinLnBrk="0">
        <a:lnSpc>
          <a:spcPct val="90000"/>
        </a:lnSpc>
        <a:spcBef>
          <a:spcPts val="0"/>
        </a:spcBef>
        <a:spcAft>
          <a:spcPts val="0"/>
        </a:spcAft>
        <a:buClrTx/>
        <a:buSzTx/>
        <a:buFontTx/>
        <a:buNone/>
        <a:tabLst/>
        <a:defRPr b="0" baseline="0" cap="all" i="0" spc="0" strike="noStrike" sz="9000" u="none">
          <a:solidFill>
            <a:srgbClr val="606060"/>
          </a:solidFill>
          <a:uFillTx/>
          <a:latin typeface="+mj-lt"/>
          <a:ea typeface="+mj-ea"/>
          <a:cs typeface="+mj-cs"/>
          <a:sym typeface="Gill Sans Light"/>
        </a:defRPr>
      </a:lvl4pPr>
      <a:lvl5pPr marL="0" marR="0" indent="0" algn="l" defTabSz="825500" rtl="0" latinLnBrk="0">
        <a:lnSpc>
          <a:spcPct val="90000"/>
        </a:lnSpc>
        <a:spcBef>
          <a:spcPts val="0"/>
        </a:spcBef>
        <a:spcAft>
          <a:spcPts val="0"/>
        </a:spcAft>
        <a:buClrTx/>
        <a:buSzTx/>
        <a:buFontTx/>
        <a:buNone/>
        <a:tabLst/>
        <a:defRPr b="0" baseline="0" cap="all" i="0" spc="0" strike="noStrike" sz="9000" u="none">
          <a:solidFill>
            <a:srgbClr val="606060"/>
          </a:solidFill>
          <a:uFillTx/>
          <a:latin typeface="+mj-lt"/>
          <a:ea typeface="+mj-ea"/>
          <a:cs typeface="+mj-cs"/>
          <a:sym typeface="Gill Sans Light"/>
        </a:defRPr>
      </a:lvl5pPr>
      <a:lvl6pPr marL="0" marR="0" indent="0" algn="l" defTabSz="825500" rtl="0" latinLnBrk="0">
        <a:lnSpc>
          <a:spcPct val="90000"/>
        </a:lnSpc>
        <a:spcBef>
          <a:spcPts val="0"/>
        </a:spcBef>
        <a:spcAft>
          <a:spcPts val="0"/>
        </a:spcAft>
        <a:buClrTx/>
        <a:buSzTx/>
        <a:buFontTx/>
        <a:buNone/>
        <a:tabLst/>
        <a:defRPr b="0" baseline="0" cap="all" i="0" spc="0" strike="noStrike" sz="9000" u="none">
          <a:solidFill>
            <a:srgbClr val="606060"/>
          </a:solidFill>
          <a:uFillTx/>
          <a:latin typeface="+mj-lt"/>
          <a:ea typeface="+mj-ea"/>
          <a:cs typeface="+mj-cs"/>
          <a:sym typeface="Gill Sans Light"/>
        </a:defRPr>
      </a:lvl6pPr>
      <a:lvl7pPr marL="0" marR="0" indent="0" algn="l" defTabSz="825500" rtl="0" latinLnBrk="0">
        <a:lnSpc>
          <a:spcPct val="90000"/>
        </a:lnSpc>
        <a:spcBef>
          <a:spcPts val="0"/>
        </a:spcBef>
        <a:spcAft>
          <a:spcPts val="0"/>
        </a:spcAft>
        <a:buClrTx/>
        <a:buSzTx/>
        <a:buFontTx/>
        <a:buNone/>
        <a:tabLst/>
        <a:defRPr b="0" baseline="0" cap="all" i="0" spc="0" strike="noStrike" sz="9000" u="none">
          <a:solidFill>
            <a:srgbClr val="606060"/>
          </a:solidFill>
          <a:uFillTx/>
          <a:latin typeface="+mj-lt"/>
          <a:ea typeface="+mj-ea"/>
          <a:cs typeface="+mj-cs"/>
          <a:sym typeface="Gill Sans Light"/>
        </a:defRPr>
      </a:lvl7pPr>
      <a:lvl8pPr marL="0" marR="0" indent="0" algn="l" defTabSz="825500" rtl="0" latinLnBrk="0">
        <a:lnSpc>
          <a:spcPct val="90000"/>
        </a:lnSpc>
        <a:spcBef>
          <a:spcPts val="0"/>
        </a:spcBef>
        <a:spcAft>
          <a:spcPts val="0"/>
        </a:spcAft>
        <a:buClrTx/>
        <a:buSzTx/>
        <a:buFontTx/>
        <a:buNone/>
        <a:tabLst/>
        <a:defRPr b="0" baseline="0" cap="all" i="0" spc="0" strike="noStrike" sz="9000" u="none">
          <a:solidFill>
            <a:srgbClr val="606060"/>
          </a:solidFill>
          <a:uFillTx/>
          <a:latin typeface="+mj-lt"/>
          <a:ea typeface="+mj-ea"/>
          <a:cs typeface="+mj-cs"/>
          <a:sym typeface="Gill Sans Light"/>
        </a:defRPr>
      </a:lvl8pPr>
      <a:lvl9pPr marL="0" marR="0" indent="0" algn="l" defTabSz="825500" rtl="0" latinLnBrk="0">
        <a:lnSpc>
          <a:spcPct val="90000"/>
        </a:lnSpc>
        <a:spcBef>
          <a:spcPts val="0"/>
        </a:spcBef>
        <a:spcAft>
          <a:spcPts val="0"/>
        </a:spcAft>
        <a:buClrTx/>
        <a:buSzTx/>
        <a:buFontTx/>
        <a:buNone/>
        <a:tabLst/>
        <a:defRPr b="0" baseline="0" cap="all" i="0" spc="0" strike="noStrike" sz="9000" u="none">
          <a:solidFill>
            <a:srgbClr val="606060"/>
          </a:solidFill>
          <a:uFillTx/>
          <a:latin typeface="+mj-lt"/>
          <a:ea typeface="+mj-ea"/>
          <a:cs typeface="+mj-cs"/>
          <a:sym typeface="Gill Sans Light"/>
        </a:defRPr>
      </a:lvl9pPr>
    </p:titleStyle>
    <p:bodyStyle>
      <a:lvl1pPr marL="571500" marR="0" indent="-571500" algn="l" defTabSz="825500" rtl="0" latinLnBrk="0">
        <a:lnSpc>
          <a:spcPct val="100000"/>
        </a:lnSpc>
        <a:spcBef>
          <a:spcPts val="5900"/>
        </a:spcBef>
        <a:spcAft>
          <a:spcPts val="0"/>
        </a:spcAft>
        <a:buClrTx/>
        <a:buSzPct val="30000"/>
        <a:buFontTx/>
        <a:buBlip>
          <a:blip r:embed="rId3"/>
        </a:buBlip>
        <a:tabLst/>
        <a:defRPr b="0" baseline="0" cap="none" i="0" spc="0" strike="noStrike" sz="4600" u="none">
          <a:solidFill>
            <a:srgbClr val="606060"/>
          </a:solidFill>
          <a:uFillTx/>
          <a:latin typeface="+mn-lt"/>
          <a:ea typeface="+mn-ea"/>
          <a:cs typeface="+mn-cs"/>
          <a:sym typeface="Gill Sans"/>
        </a:defRPr>
      </a:lvl1pPr>
      <a:lvl2pPr marL="1143000" marR="0" indent="-571500" algn="l" defTabSz="825500" rtl="0" latinLnBrk="0">
        <a:lnSpc>
          <a:spcPct val="100000"/>
        </a:lnSpc>
        <a:spcBef>
          <a:spcPts val="5900"/>
        </a:spcBef>
        <a:spcAft>
          <a:spcPts val="0"/>
        </a:spcAft>
        <a:buClrTx/>
        <a:buSzPct val="30000"/>
        <a:buFontTx/>
        <a:buBlip>
          <a:blip r:embed="rId3"/>
        </a:buBlip>
        <a:tabLst/>
        <a:defRPr b="0" baseline="0" cap="none" i="0" spc="0" strike="noStrike" sz="4600" u="none">
          <a:solidFill>
            <a:srgbClr val="606060"/>
          </a:solidFill>
          <a:uFillTx/>
          <a:latin typeface="+mn-lt"/>
          <a:ea typeface="+mn-ea"/>
          <a:cs typeface="+mn-cs"/>
          <a:sym typeface="Gill Sans"/>
        </a:defRPr>
      </a:lvl2pPr>
      <a:lvl3pPr marL="1714500" marR="0" indent="-571500" algn="l" defTabSz="825500" rtl="0" latinLnBrk="0">
        <a:lnSpc>
          <a:spcPct val="100000"/>
        </a:lnSpc>
        <a:spcBef>
          <a:spcPts val="5900"/>
        </a:spcBef>
        <a:spcAft>
          <a:spcPts val="0"/>
        </a:spcAft>
        <a:buClrTx/>
        <a:buSzPct val="30000"/>
        <a:buFontTx/>
        <a:buBlip>
          <a:blip r:embed="rId3"/>
        </a:buBlip>
        <a:tabLst/>
        <a:defRPr b="0" baseline="0" cap="none" i="0" spc="0" strike="noStrike" sz="4600" u="none">
          <a:solidFill>
            <a:srgbClr val="606060"/>
          </a:solidFill>
          <a:uFillTx/>
          <a:latin typeface="+mn-lt"/>
          <a:ea typeface="+mn-ea"/>
          <a:cs typeface="+mn-cs"/>
          <a:sym typeface="Gill Sans"/>
        </a:defRPr>
      </a:lvl3pPr>
      <a:lvl4pPr marL="2286000" marR="0" indent="-571500" algn="l" defTabSz="825500" rtl="0" latinLnBrk="0">
        <a:lnSpc>
          <a:spcPct val="100000"/>
        </a:lnSpc>
        <a:spcBef>
          <a:spcPts val="5900"/>
        </a:spcBef>
        <a:spcAft>
          <a:spcPts val="0"/>
        </a:spcAft>
        <a:buClrTx/>
        <a:buSzPct val="30000"/>
        <a:buFontTx/>
        <a:buBlip>
          <a:blip r:embed="rId3"/>
        </a:buBlip>
        <a:tabLst/>
        <a:defRPr b="0" baseline="0" cap="none" i="0" spc="0" strike="noStrike" sz="4600" u="none">
          <a:solidFill>
            <a:srgbClr val="606060"/>
          </a:solidFill>
          <a:uFillTx/>
          <a:latin typeface="+mn-lt"/>
          <a:ea typeface="+mn-ea"/>
          <a:cs typeface="+mn-cs"/>
          <a:sym typeface="Gill Sans"/>
        </a:defRPr>
      </a:lvl4pPr>
      <a:lvl5pPr marL="2857500" marR="0" indent="-571500" algn="l" defTabSz="825500" rtl="0" latinLnBrk="0">
        <a:lnSpc>
          <a:spcPct val="100000"/>
        </a:lnSpc>
        <a:spcBef>
          <a:spcPts val="5900"/>
        </a:spcBef>
        <a:spcAft>
          <a:spcPts val="0"/>
        </a:spcAft>
        <a:buClrTx/>
        <a:buSzPct val="30000"/>
        <a:buFontTx/>
        <a:buBlip>
          <a:blip r:embed="rId3"/>
        </a:buBlip>
        <a:tabLst/>
        <a:defRPr b="0" baseline="0" cap="none" i="0" spc="0" strike="noStrike" sz="4600" u="none">
          <a:solidFill>
            <a:srgbClr val="606060"/>
          </a:solidFill>
          <a:uFillTx/>
          <a:latin typeface="+mn-lt"/>
          <a:ea typeface="+mn-ea"/>
          <a:cs typeface="+mn-cs"/>
          <a:sym typeface="Gill Sans"/>
        </a:defRPr>
      </a:lvl5pPr>
      <a:lvl6pPr marL="3429000" marR="0" indent="-571500" algn="l" defTabSz="825500" rtl="0" latinLnBrk="0">
        <a:lnSpc>
          <a:spcPct val="100000"/>
        </a:lnSpc>
        <a:spcBef>
          <a:spcPts val="5900"/>
        </a:spcBef>
        <a:spcAft>
          <a:spcPts val="0"/>
        </a:spcAft>
        <a:buClrTx/>
        <a:buSzPct val="30000"/>
        <a:buFontTx/>
        <a:buBlip>
          <a:blip r:embed="rId3"/>
        </a:buBlip>
        <a:tabLst/>
        <a:defRPr b="0" baseline="0" cap="none" i="0" spc="0" strike="noStrike" sz="4600" u="none">
          <a:solidFill>
            <a:srgbClr val="606060"/>
          </a:solidFill>
          <a:uFillTx/>
          <a:latin typeface="+mn-lt"/>
          <a:ea typeface="+mn-ea"/>
          <a:cs typeface="+mn-cs"/>
          <a:sym typeface="Gill Sans"/>
        </a:defRPr>
      </a:lvl6pPr>
      <a:lvl7pPr marL="4000500" marR="0" indent="-571500" algn="l" defTabSz="825500" rtl="0" latinLnBrk="0">
        <a:lnSpc>
          <a:spcPct val="100000"/>
        </a:lnSpc>
        <a:spcBef>
          <a:spcPts val="5900"/>
        </a:spcBef>
        <a:spcAft>
          <a:spcPts val="0"/>
        </a:spcAft>
        <a:buClrTx/>
        <a:buSzPct val="30000"/>
        <a:buFontTx/>
        <a:buBlip>
          <a:blip r:embed="rId3"/>
        </a:buBlip>
        <a:tabLst/>
        <a:defRPr b="0" baseline="0" cap="none" i="0" spc="0" strike="noStrike" sz="4600" u="none">
          <a:solidFill>
            <a:srgbClr val="606060"/>
          </a:solidFill>
          <a:uFillTx/>
          <a:latin typeface="+mn-lt"/>
          <a:ea typeface="+mn-ea"/>
          <a:cs typeface="+mn-cs"/>
          <a:sym typeface="Gill Sans"/>
        </a:defRPr>
      </a:lvl7pPr>
      <a:lvl8pPr marL="4572000" marR="0" indent="-571500" algn="l" defTabSz="825500" rtl="0" latinLnBrk="0">
        <a:lnSpc>
          <a:spcPct val="100000"/>
        </a:lnSpc>
        <a:spcBef>
          <a:spcPts val="5900"/>
        </a:spcBef>
        <a:spcAft>
          <a:spcPts val="0"/>
        </a:spcAft>
        <a:buClrTx/>
        <a:buSzPct val="30000"/>
        <a:buFontTx/>
        <a:buBlip>
          <a:blip r:embed="rId3"/>
        </a:buBlip>
        <a:tabLst/>
        <a:defRPr b="0" baseline="0" cap="none" i="0" spc="0" strike="noStrike" sz="4600" u="none">
          <a:solidFill>
            <a:srgbClr val="606060"/>
          </a:solidFill>
          <a:uFillTx/>
          <a:latin typeface="+mn-lt"/>
          <a:ea typeface="+mn-ea"/>
          <a:cs typeface="+mn-cs"/>
          <a:sym typeface="Gill Sans"/>
        </a:defRPr>
      </a:lvl8pPr>
      <a:lvl9pPr marL="5143500" marR="0" indent="-571500" algn="l" defTabSz="825500" rtl="0" latinLnBrk="0">
        <a:lnSpc>
          <a:spcPct val="100000"/>
        </a:lnSpc>
        <a:spcBef>
          <a:spcPts val="5900"/>
        </a:spcBef>
        <a:spcAft>
          <a:spcPts val="0"/>
        </a:spcAft>
        <a:buClrTx/>
        <a:buSzPct val="30000"/>
        <a:buFontTx/>
        <a:buBlip>
          <a:blip r:embed="rId3"/>
        </a:buBlip>
        <a:tabLst/>
        <a:defRPr b="0" baseline="0" cap="none" i="0" spc="0" strike="noStrike" sz="4600" u="none">
          <a:solidFill>
            <a:srgbClr val="606060"/>
          </a:solidFill>
          <a:uFillTx/>
          <a:latin typeface="+mn-lt"/>
          <a:ea typeface="+mn-ea"/>
          <a:cs typeface="+mn-cs"/>
          <a:sym typeface="Gill Sans"/>
        </a:defRPr>
      </a:lvl9pPr>
    </p:bodyStyle>
    <p:otherStyle>
      <a:lvl1pPr marL="0" marR="0" indent="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1pPr>
      <a:lvl2pPr marL="0" marR="0" indent="228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2pPr>
      <a:lvl3pPr marL="0" marR="0" indent="457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3pPr>
      <a:lvl4pPr marL="0" marR="0" indent="685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4pPr>
      <a:lvl5pPr marL="0" marR="0" indent="9144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5pPr>
      <a:lvl6pPr marL="0" marR="0" indent="11430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6pPr>
      <a:lvl7pPr marL="0" marR="0" indent="1371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7pPr>
      <a:lvl8pPr marL="0" marR="0" indent="1600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8pPr>
      <a:lvl9pPr marL="0" marR="0" indent="1828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bmp"/></Relationships>

</file>

<file path=ppt/slides/_rels/slide1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1.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1.png"/><Relationship Id="rId4" Type="http://schemas.openxmlformats.org/officeDocument/2006/relationships/image" Target="../media/image1.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1.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1.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2.png"/><Relationship Id="rId4" Type="http://schemas.openxmlformats.org/officeDocument/2006/relationships/image" Target="../media/image1.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1.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image" Target="../media/image1.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1.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13.png"/><Relationship Id="rId4" Type="http://schemas.openxmlformats.org/officeDocument/2006/relationships/image" Target="../media/image1.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1.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2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1.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14.png"/><Relationship Id="rId4" Type="http://schemas.openxmlformats.org/officeDocument/2006/relationships/image" Target="../media/image1.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1.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5" name="Rock formations in the turquoise waters of Algarve, Portugal" descr="Rock formations in the turquoise waters of Algarve, Portugal"/>
          <p:cNvPicPr>
            <a:picLocks noChangeAspect="0"/>
          </p:cNvPicPr>
          <p:nvPr>
            <p:ph type="pic" idx="21"/>
          </p:nvPr>
        </p:nvPicPr>
        <p:blipFill>
          <a:blip r:embed="rId2">
            <a:extLst/>
          </a:blip>
          <a:stretch>
            <a:fillRect/>
          </a:stretch>
        </p:blipFill>
        <p:spPr>
          <a:xfrm>
            <a:off x="825500" y="1320800"/>
            <a:ext cx="22733000" cy="8331200"/>
          </a:xfrm>
          <a:prstGeom prst="rect">
            <a:avLst/>
          </a:prstGeom>
        </p:spPr>
      </p:pic>
      <p:sp>
        <p:nvSpPr>
          <p:cNvPr id="126" name="The Revelation of Jesus Christ"/>
          <p:cNvSpPr txBox="1"/>
          <p:nvPr>
            <p:ph type="title"/>
          </p:nvPr>
        </p:nvSpPr>
        <p:spPr>
          <a:prstGeom prst="rect">
            <a:avLst/>
          </a:prstGeom>
        </p:spPr>
        <p:txBody>
          <a:bodyPr/>
          <a:lstStyle/>
          <a:p>
            <a:pPr/>
            <a:r>
              <a:t>The Revelation of Jesus Christ</a:t>
            </a:r>
          </a:p>
        </p:txBody>
      </p:sp>
      <p:sp>
        <p:nvSpPr>
          <p:cNvPr id="127" name="Vision 2 , Part 4 (8:1-12) - Seal 7, Trumpets 1-4"/>
          <p:cNvSpPr txBox="1"/>
          <p:nvPr>
            <p:ph type="body" sz="quarter" idx="1"/>
          </p:nvPr>
        </p:nvSpPr>
        <p:spPr>
          <a:prstGeom prst="rect">
            <a:avLst/>
          </a:prstGeom>
        </p:spPr>
        <p:txBody>
          <a:bodyPr/>
          <a:lstStyle/>
          <a:p>
            <a:pPr/>
            <a:r>
              <a:t>Vision 2 , Part 4 (8:1-12) - Seal 7, Trumpets 1-4</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7" name="Green and yellow boat on the shore across the water from the village of Ferragudo, Portugal at duskFishermen boats at sea near village at dusk in Algarve, south of Portugal." descr="Green and yellow boat on the shore across the water from the village of Ferragudo, Portugal at duskFishermen boats at sea near village at dusk in Algarve, south of Portugal."/>
          <p:cNvPicPr>
            <a:picLocks noChangeAspect="1"/>
          </p:cNvPicPr>
          <p:nvPr>
            <p:ph type="pic" idx="21"/>
          </p:nvPr>
        </p:nvPicPr>
        <p:blipFill>
          <a:blip r:embed="rId2">
            <a:extLst/>
          </a:blip>
          <a:srcRect l="0" t="0" r="0" b="16819"/>
          <a:stretch>
            <a:fillRect/>
          </a:stretch>
        </p:blipFill>
        <p:spPr>
          <a:xfrm>
            <a:off x="0" y="46637"/>
            <a:ext cx="24384000" cy="13669363"/>
          </a:xfrm>
          <a:prstGeom prst="rect">
            <a:avLst/>
          </a:prstGeom>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9" name="Trumpet #1 — The Goths sack Rome"/>
          <p:cNvSpPr txBox="1"/>
          <p:nvPr>
            <p:ph type="title"/>
          </p:nvPr>
        </p:nvSpPr>
        <p:spPr>
          <a:prstGeom prst="rect">
            <a:avLst/>
          </a:prstGeom>
        </p:spPr>
        <p:txBody>
          <a:bodyPr/>
          <a:lstStyle/>
          <a:p>
            <a:pPr/>
            <a:r>
              <a:t>Trumpet #1 — The Goths sack Rome</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3" name="Trumpet #1 - What John Sees"/>
          <p:cNvSpPr txBox="1"/>
          <p:nvPr>
            <p:ph type="title"/>
          </p:nvPr>
        </p:nvSpPr>
        <p:spPr>
          <a:prstGeom prst="rect">
            <a:avLst/>
          </a:prstGeom>
        </p:spPr>
        <p:txBody>
          <a:bodyPr/>
          <a:lstStyle/>
          <a:p>
            <a:pPr/>
            <a:r>
              <a:t>Trumpet #1 - What John Sees</a:t>
            </a:r>
          </a:p>
        </p:txBody>
      </p:sp>
      <p:sp>
        <p:nvSpPr>
          <p:cNvPr id="184" name="“hail” - ravages and destruction…"/>
          <p:cNvSpPr txBox="1"/>
          <p:nvPr>
            <p:ph type="body" idx="1"/>
          </p:nvPr>
        </p:nvSpPr>
        <p:spPr>
          <a:prstGeom prst="rect">
            <a:avLst/>
          </a:prstGeom>
        </p:spPr>
        <p:txBody>
          <a:bodyPr/>
          <a:lstStyle/>
          <a:p>
            <a:pPr marL="571499" indent="-571499">
              <a:lnSpc>
                <a:spcPct val="120000"/>
              </a:lnSpc>
              <a:buBlip>
                <a:blip r:embed="rId3"/>
              </a:buBlip>
              <a:defRPr sz="7200"/>
            </a:pPr>
            <a:r>
              <a:t>“hail” - ravages and destruction</a:t>
            </a:r>
          </a:p>
          <a:p>
            <a:pPr marL="571499" indent="-571499">
              <a:lnSpc>
                <a:spcPct val="120000"/>
              </a:lnSpc>
              <a:buBlip>
                <a:blip r:embed="rId3"/>
              </a:buBlip>
              <a:defRPr sz="7200"/>
            </a:pPr>
            <a:r>
              <a:t>“fire” - fierce destruction</a:t>
            </a:r>
          </a:p>
          <a:p>
            <a:pPr marL="571499" indent="-571499">
              <a:lnSpc>
                <a:spcPct val="120000"/>
              </a:lnSpc>
              <a:buBlip>
                <a:blip r:embed="rId3"/>
              </a:buBlip>
              <a:defRPr sz="7200"/>
            </a:pPr>
            <a:r>
              <a:t>“mingled with blood” - carnage, war</a:t>
            </a:r>
          </a:p>
          <a:p>
            <a:pPr marL="571499" indent="-571499">
              <a:lnSpc>
                <a:spcPct val="120000"/>
              </a:lnSpc>
              <a:buBlip>
                <a:blip r:embed="rId3"/>
              </a:buBlip>
              <a:defRPr sz="7200"/>
            </a:pPr>
            <a:r>
              <a:t>“third of the earth” - one-third of the Roman Empire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84">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8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8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8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84">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84" grpId="1"/>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8" name="Rock formations in the turquoise waters of Algarve, Portugal" descr="Rock formations in the turquoise waters of Algarve, Portugal"/>
          <p:cNvPicPr>
            <a:picLocks noChangeAspect="0"/>
          </p:cNvPicPr>
          <p:nvPr>
            <p:ph type="pic" idx="21"/>
          </p:nvPr>
        </p:nvPicPr>
        <p:blipFill>
          <a:blip r:embed="rId3">
            <a:extLst/>
          </a:blip>
          <a:stretch>
            <a:fillRect/>
          </a:stretch>
        </p:blipFill>
        <p:spPr>
          <a:xfrm>
            <a:off x="860045" y="4122536"/>
            <a:ext cx="10998201" cy="8102601"/>
          </a:xfrm>
          <a:prstGeom prst="rect">
            <a:avLst/>
          </a:prstGeom>
        </p:spPr>
      </p:pic>
      <p:sp>
        <p:nvSpPr>
          <p:cNvPr id="189" name="The goths sack Rome"/>
          <p:cNvSpPr txBox="1"/>
          <p:nvPr>
            <p:ph type="title"/>
          </p:nvPr>
        </p:nvSpPr>
        <p:spPr>
          <a:prstGeom prst="rect">
            <a:avLst/>
          </a:prstGeom>
        </p:spPr>
        <p:txBody>
          <a:bodyPr/>
          <a:lstStyle/>
          <a:p>
            <a:pPr/>
            <a:r>
              <a:t>The goths sack Rome</a:t>
            </a:r>
          </a:p>
        </p:txBody>
      </p:sp>
      <p:sp>
        <p:nvSpPr>
          <p:cNvPr id="190" name="Goths pushed westward by the advance of the Huns…"/>
          <p:cNvSpPr txBox="1"/>
          <p:nvPr>
            <p:ph type="body" sz="half" idx="1"/>
          </p:nvPr>
        </p:nvSpPr>
        <p:spPr>
          <a:prstGeom prst="rect">
            <a:avLst/>
          </a:prstGeom>
        </p:spPr>
        <p:txBody>
          <a:bodyPr/>
          <a:lstStyle/>
          <a:p>
            <a:pPr marL="430910" indent="-430910" defTabSz="718184">
              <a:lnSpc>
                <a:spcPct val="110000"/>
              </a:lnSpc>
              <a:spcBef>
                <a:spcPts val="2000"/>
              </a:spcBef>
              <a:buBlip>
                <a:blip r:embed="rId4"/>
              </a:buBlip>
              <a:defRPr sz="5133"/>
            </a:pPr>
            <a:r>
              <a:t>Goths pushed westward by the advance of the Huns</a:t>
            </a:r>
          </a:p>
          <a:p>
            <a:pPr marL="430910" indent="-430910" defTabSz="718184">
              <a:lnSpc>
                <a:spcPct val="110000"/>
              </a:lnSpc>
              <a:spcBef>
                <a:spcPts val="2000"/>
              </a:spcBef>
              <a:buBlip>
                <a:blip r:embed="rId4"/>
              </a:buBlip>
              <a:defRPr sz="5133"/>
            </a:pPr>
            <a:r>
              <a:t>Alaric </a:t>
            </a:r>
          </a:p>
          <a:p>
            <a:pPr lvl="1" marL="861822" indent="-430911" defTabSz="718184">
              <a:lnSpc>
                <a:spcPct val="110000"/>
              </a:lnSpc>
              <a:spcBef>
                <a:spcPts val="2000"/>
              </a:spcBef>
              <a:buBlip>
                <a:blip r:embed="rId4"/>
              </a:buBlip>
              <a:defRPr sz="5133"/>
            </a:pPr>
            <a:r>
              <a:t>Laid siege to Rome in 408</a:t>
            </a:r>
          </a:p>
          <a:p>
            <a:pPr lvl="1" marL="861822" indent="-430911" defTabSz="718184">
              <a:lnSpc>
                <a:spcPct val="110000"/>
              </a:lnSpc>
              <a:spcBef>
                <a:spcPts val="2000"/>
              </a:spcBef>
              <a:buBlip>
                <a:blip r:embed="rId4"/>
              </a:buBlip>
              <a:defRPr sz="5133"/>
            </a:pPr>
            <a:r>
              <a:t>Sacks Rome in 410 AD — first time Rome sacked since 390 </a:t>
            </a:r>
          </a:p>
          <a:p>
            <a:pPr marL="430910" indent="-430910" defTabSz="718184">
              <a:lnSpc>
                <a:spcPct val="110000"/>
              </a:lnSpc>
              <a:spcBef>
                <a:spcPts val="2000"/>
              </a:spcBef>
              <a:buBlip>
                <a:blip r:embed="rId4"/>
              </a:buBlip>
              <a:defRPr sz="5133"/>
            </a:pPr>
            <a:r>
              <a:t>Used “scorched earth” policy</a:t>
            </a:r>
          </a:p>
          <a:p>
            <a:pPr marL="430910" indent="-430910" defTabSz="718184">
              <a:lnSpc>
                <a:spcPct val="110000"/>
              </a:lnSpc>
              <a:spcBef>
                <a:spcPts val="2000"/>
              </a:spcBef>
              <a:buBlip>
                <a:blip r:embed="rId4"/>
              </a:buBlip>
              <a:defRPr sz="5133"/>
            </a:pPr>
            <a:r>
              <a:t>Cannibalism used during siege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90">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9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9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90">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90">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90">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190">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90" grpId="1"/>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4" name="Summary of trumpet #1"/>
          <p:cNvSpPr txBox="1"/>
          <p:nvPr>
            <p:ph type="title"/>
          </p:nvPr>
        </p:nvSpPr>
        <p:spPr>
          <a:prstGeom prst="rect">
            <a:avLst/>
          </a:prstGeom>
        </p:spPr>
        <p:txBody>
          <a:bodyPr/>
          <a:lstStyle/>
          <a:p>
            <a:pPr/>
            <a:r>
              <a:t>Summary of trumpet #1</a:t>
            </a:r>
          </a:p>
        </p:txBody>
      </p:sp>
      <p:sp>
        <p:nvSpPr>
          <p:cNvPr id="195" name="Begins God’s answer to the martyrs’ prayer, “How long, O Lord?”…"/>
          <p:cNvSpPr txBox="1"/>
          <p:nvPr>
            <p:ph type="body" idx="1"/>
          </p:nvPr>
        </p:nvSpPr>
        <p:spPr>
          <a:prstGeom prst="rect">
            <a:avLst/>
          </a:prstGeom>
        </p:spPr>
        <p:txBody>
          <a:bodyPr/>
          <a:lstStyle/>
          <a:p>
            <a:pPr marL="571499" indent="-571499">
              <a:lnSpc>
                <a:spcPct val="120000"/>
              </a:lnSpc>
              <a:buBlip>
                <a:blip r:embed="rId3"/>
              </a:buBlip>
              <a:defRPr sz="7200"/>
            </a:pPr>
            <a:r>
              <a:t>Begins God’s answer to the martyrs’ prayer, “How long, O Lord?”</a:t>
            </a:r>
          </a:p>
          <a:p>
            <a:pPr marL="571499" indent="-571499">
              <a:lnSpc>
                <a:spcPct val="120000"/>
              </a:lnSpc>
              <a:buBlip>
                <a:blip r:embed="rId3"/>
              </a:buBlip>
              <a:defRPr sz="7200"/>
            </a:pPr>
            <a:r>
              <a:t>Goths invade Italy, lay siege to Rome, used scorched earth</a:t>
            </a:r>
          </a:p>
          <a:p>
            <a:pPr marL="571499" indent="-571499">
              <a:lnSpc>
                <a:spcPct val="120000"/>
              </a:lnSpc>
              <a:buBlip>
                <a:blip r:embed="rId3"/>
              </a:buBlip>
              <a:defRPr sz="7200"/>
            </a:pPr>
            <a:r>
              <a:t>The first time in 800 years Rome is sacked</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95">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9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9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95">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95" grpId="1"/>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9" name="Trumpet #2 — The Vandals sack rome"/>
          <p:cNvSpPr txBox="1"/>
          <p:nvPr>
            <p:ph type="title"/>
          </p:nvPr>
        </p:nvSpPr>
        <p:spPr>
          <a:prstGeom prst="rect">
            <a:avLst/>
          </a:prstGeom>
        </p:spPr>
        <p:txBody>
          <a:bodyPr/>
          <a:lstStyle/>
          <a:p>
            <a:pPr/>
            <a:r>
              <a:t>Trumpet #2 — The Vandals sack rome</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3" name="Trumpet #2 - What John sees"/>
          <p:cNvSpPr txBox="1"/>
          <p:nvPr>
            <p:ph type="title"/>
          </p:nvPr>
        </p:nvSpPr>
        <p:spPr>
          <a:prstGeom prst="rect">
            <a:avLst/>
          </a:prstGeom>
        </p:spPr>
        <p:txBody>
          <a:bodyPr/>
          <a:lstStyle/>
          <a:p>
            <a:pPr/>
            <a:r>
              <a:t>Trumpet #2 - What John sees</a:t>
            </a:r>
          </a:p>
        </p:txBody>
      </p:sp>
      <p:sp>
        <p:nvSpPr>
          <p:cNvPr id="204" name="“mountain” - a nation (see Jer. 51:24-25)…"/>
          <p:cNvSpPr txBox="1"/>
          <p:nvPr>
            <p:ph type="body" idx="1"/>
          </p:nvPr>
        </p:nvSpPr>
        <p:spPr>
          <a:prstGeom prst="rect">
            <a:avLst/>
          </a:prstGeom>
        </p:spPr>
        <p:txBody>
          <a:bodyPr/>
          <a:lstStyle/>
          <a:p>
            <a:pPr marL="571499" indent="-571499">
              <a:lnSpc>
                <a:spcPct val="120000"/>
              </a:lnSpc>
              <a:buBlip>
                <a:blip r:embed="rId3"/>
              </a:buBlip>
              <a:defRPr sz="7200"/>
            </a:pPr>
            <a:r>
              <a:t>“mountain” - a nation (see Jer. 51:24-25)</a:t>
            </a:r>
          </a:p>
          <a:p>
            <a:pPr marL="571499" indent="-571499">
              <a:lnSpc>
                <a:spcPct val="120000"/>
              </a:lnSpc>
              <a:buBlip>
                <a:blip r:embed="rId3"/>
              </a:buBlip>
              <a:defRPr sz="7200"/>
            </a:pPr>
            <a:r>
              <a:t>“sea” - points to naval combat and maritime-minded people</a:t>
            </a:r>
          </a:p>
          <a:p>
            <a:pPr marL="571499" indent="-571499">
              <a:lnSpc>
                <a:spcPct val="120000"/>
              </a:lnSpc>
              <a:buBlip>
                <a:blip r:embed="rId3"/>
              </a:buBlip>
              <a:defRPr sz="7200"/>
            </a:pPr>
            <a:r>
              <a:t>“one third” - one-third of the Roman Empire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04">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0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0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04">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04" grpId="1"/>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8" name="Rock formations in the turquoise waters of Algarve, Portugal" descr="Rock formations in the turquoise waters of Algarve, Portugal"/>
          <p:cNvPicPr>
            <a:picLocks noChangeAspect="0"/>
          </p:cNvPicPr>
          <p:nvPr>
            <p:ph type="pic" idx="21"/>
          </p:nvPr>
        </p:nvPicPr>
        <p:blipFill>
          <a:blip r:embed="rId3">
            <a:extLst/>
          </a:blip>
          <a:stretch>
            <a:fillRect/>
          </a:stretch>
        </p:blipFill>
        <p:spPr>
          <a:xfrm>
            <a:off x="860045" y="4122536"/>
            <a:ext cx="10998201" cy="8102601"/>
          </a:xfrm>
          <a:prstGeom prst="rect">
            <a:avLst/>
          </a:prstGeom>
        </p:spPr>
      </p:pic>
      <p:sp>
        <p:nvSpPr>
          <p:cNvPr id="209" name="The vandals sack rome"/>
          <p:cNvSpPr txBox="1"/>
          <p:nvPr>
            <p:ph type="title"/>
          </p:nvPr>
        </p:nvSpPr>
        <p:spPr>
          <a:prstGeom prst="rect">
            <a:avLst/>
          </a:prstGeom>
        </p:spPr>
        <p:txBody>
          <a:bodyPr/>
          <a:lstStyle/>
          <a:p>
            <a:pPr/>
            <a:r>
              <a:t>The vandals sack rome</a:t>
            </a:r>
          </a:p>
        </p:txBody>
      </p:sp>
      <p:sp>
        <p:nvSpPr>
          <p:cNvPr id="210" name="409 - invaded Spain with 100,000 troops…"/>
          <p:cNvSpPr txBox="1"/>
          <p:nvPr>
            <p:ph type="body" sz="half" idx="1"/>
          </p:nvPr>
        </p:nvSpPr>
        <p:spPr>
          <a:xfrm>
            <a:off x="12687300" y="3842383"/>
            <a:ext cx="10744200" cy="8907784"/>
          </a:xfrm>
          <a:prstGeom prst="rect">
            <a:avLst/>
          </a:prstGeom>
        </p:spPr>
        <p:txBody>
          <a:bodyPr/>
          <a:lstStyle/>
          <a:p>
            <a:pPr marL="465581" indent="-465581" defTabSz="775969">
              <a:lnSpc>
                <a:spcPct val="120000"/>
              </a:lnSpc>
              <a:spcBef>
                <a:spcPts val="4200"/>
              </a:spcBef>
              <a:buBlip>
                <a:blip r:embed="rId4"/>
              </a:buBlip>
              <a:defRPr sz="6016"/>
            </a:pPr>
            <a:r>
              <a:t>409 - invaded Spain with 100,000 troops</a:t>
            </a:r>
          </a:p>
          <a:p>
            <a:pPr marL="465581" indent="-465581" defTabSz="775969">
              <a:lnSpc>
                <a:spcPct val="120000"/>
              </a:lnSpc>
              <a:spcBef>
                <a:spcPts val="4200"/>
              </a:spcBef>
              <a:buBlip>
                <a:blip r:embed="rId4"/>
              </a:buBlip>
              <a:defRPr sz="6016"/>
            </a:pPr>
            <a:r>
              <a:t>429 - crossed into North Africa</a:t>
            </a:r>
          </a:p>
          <a:p>
            <a:pPr marL="465581" indent="-465581" defTabSz="775969">
              <a:lnSpc>
                <a:spcPct val="120000"/>
              </a:lnSpc>
              <a:spcBef>
                <a:spcPts val="4200"/>
              </a:spcBef>
              <a:buBlip>
                <a:blip r:embed="rId4"/>
              </a:buBlip>
              <a:defRPr sz="6016"/>
            </a:pPr>
            <a:r>
              <a:t>435 - Rome recognizes Vandal supremacy in Africa</a:t>
            </a:r>
          </a:p>
          <a:p>
            <a:pPr marL="465581" indent="-465581" defTabSz="775969">
              <a:lnSpc>
                <a:spcPct val="120000"/>
              </a:lnSpc>
              <a:spcBef>
                <a:spcPts val="4200"/>
              </a:spcBef>
              <a:buBlip>
                <a:blip r:embed="rId4"/>
              </a:buBlip>
              <a:defRPr sz="6016"/>
            </a:pPr>
            <a:r>
              <a:t>455 - invaded Rome from the sea</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10">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1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1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10">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210">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10" grpId="1"/>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4" name="Summary of Trumpet #2"/>
          <p:cNvSpPr txBox="1"/>
          <p:nvPr>
            <p:ph type="title"/>
          </p:nvPr>
        </p:nvSpPr>
        <p:spPr>
          <a:prstGeom prst="rect">
            <a:avLst/>
          </a:prstGeom>
        </p:spPr>
        <p:txBody>
          <a:bodyPr/>
          <a:lstStyle/>
          <a:p>
            <a:pPr/>
            <a:r>
              <a:t>Summary of Trumpet #2</a:t>
            </a:r>
          </a:p>
        </p:txBody>
      </p:sp>
      <p:sp>
        <p:nvSpPr>
          <p:cNvPr id="215" name="Vandals ended Rome’s dominance of the sea…"/>
          <p:cNvSpPr txBox="1"/>
          <p:nvPr>
            <p:ph type="body" idx="1"/>
          </p:nvPr>
        </p:nvSpPr>
        <p:spPr>
          <a:prstGeom prst="rect">
            <a:avLst/>
          </a:prstGeom>
        </p:spPr>
        <p:txBody>
          <a:bodyPr/>
          <a:lstStyle/>
          <a:p>
            <a:pPr marL="560069" indent="-560069" defTabSz="808990">
              <a:lnSpc>
                <a:spcPct val="120000"/>
              </a:lnSpc>
              <a:spcBef>
                <a:spcPts val="5700"/>
              </a:spcBef>
              <a:buBlip>
                <a:blip r:embed="rId3"/>
              </a:buBlip>
              <a:defRPr sz="5880"/>
            </a:pPr>
            <a:r>
              <a:t>Vandals ended Rome’s dominance of the sea</a:t>
            </a:r>
          </a:p>
          <a:p>
            <a:pPr marL="560069" indent="-560069" defTabSz="808990">
              <a:lnSpc>
                <a:spcPct val="120000"/>
              </a:lnSpc>
              <a:spcBef>
                <a:spcPts val="5700"/>
              </a:spcBef>
              <a:buBlip>
                <a:blip r:embed="rId3"/>
              </a:buBlip>
              <a:defRPr sz="5880"/>
            </a:pPr>
            <a:r>
              <a:t>“Gaiseric was still young. Though a capable administrator who reorganized Africa into a lucrative state, he was happiest when engaged in war. Building a great fleet, he ravaged with it the coasts of Spain, Italy, and Greece. No one could tell where his cavalry-laden ships would land next; never in Roman history had such unhindered piracy prevailed in the western Mediterranean” (Durant, </a:t>
            </a:r>
            <a:r>
              <a:rPr i="1"/>
              <a:t>The Age of Faith</a:t>
            </a:r>
            <a:r>
              <a:t>, p. 38).</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15">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1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15">
                                            <p:txEl>
                                              <p:pRg st="1" end="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15" grpId="1"/>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9" name="Trumpet #3 - The huns invade"/>
          <p:cNvSpPr txBox="1"/>
          <p:nvPr>
            <p:ph type="title"/>
          </p:nvPr>
        </p:nvSpPr>
        <p:spPr>
          <a:prstGeom prst="rect">
            <a:avLst/>
          </a:prstGeom>
        </p:spPr>
        <p:txBody>
          <a:bodyPr/>
          <a:lstStyle/>
          <a:p>
            <a:pPr/>
            <a:r>
              <a:t>Trumpet #3 - The huns invade </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9" name="Rock formations in the turquoise waters of Algarve, Portugal" descr="Rock formations in the turquoise waters of Algarve, Portugal"/>
          <p:cNvPicPr>
            <a:picLocks noChangeAspect="0"/>
          </p:cNvPicPr>
          <p:nvPr>
            <p:ph type="pic" idx="21"/>
          </p:nvPr>
        </p:nvPicPr>
        <p:blipFill>
          <a:blip r:embed="rId3">
            <a:extLst/>
          </a:blip>
          <a:stretch>
            <a:fillRect/>
          </a:stretch>
        </p:blipFill>
        <p:spPr>
          <a:xfrm>
            <a:off x="860045" y="4122536"/>
            <a:ext cx="10998201" cy="8102601"/>
          </a:xfrm>
          <a:prstGeom prst="rect">
            <a:avLst/>
          </a:prstGeom>
        </p:spPr>
      </p:pic>
      <p:sp>
        <p:nvSpPr>
          <p:cNvPr id="130" name="Seals 5-6 Review"/>
          <p:cNvSpPr txBox="1"/>
          <p:nvPr>
            <p:ph type="title"/>
          </p:nvPr>
        </p:nvSpPr>
        <p:spPr>
          <a:prstGeom prst="rect">
            <a:avLst/>
          </a:prstGeom>
        </p:spPr>
        <p:txBody>
          <a:bodyPr/>
          <a:lstStyle/>
          <a:p>
            <a:pPr/>
            <a:r>
              <a:t>Seals 5-6 Review</a:t>
            </a:r>
          </a:p>
        </p:txBody>
      </p:sp>
      <p:sp>
        <p:nvSpPr>
          <p:cNvPr id="131" name="Seal #5 - The persecution of the church under Diocletian…"/>
          <p:cNvSpPr txBox="1"/>
          <p:nvPr>
            <p:ph type="body" sz="half" idx="1"/>
          </p:nvPr>
        </p:nvSpPr>
        <p:spPr>
          <a:xfrm>
            <a:off x="12687300" y="3920603"/>
            <a:ext cx="10744200" cy="8751344"/>
          </a:xfrm>
          <a:prstGeom prst="rect">
            <a:avLst/>
          </a:prstGeom>
        </p:spPr>
        <p:txBody>
          <a:bodyPr/>
          <a:lstStyle/>
          <a:p>
            <a:pPr marL="495299" indent="-495299">
              <a:lnSpc>
                <a:spcPct val="120000"/>
              </a:lnSpc>
              <a:spcBef>
                <a:spcPts val="2400"/>
              </a:spcBef>
              <a:buBlip>
                <a:blip r:embed="rId4"/>
              </a:buBlip>
              <a:defRPr sz="6000"/>
            </a:pPr>
            <a:r>
              <a:t>Seal #5 - The persecution of the church under Diocletian</a:t>
            </a:r>
          </a:p>
          <a:p>
            <a:pPr marL="495299" indent="-495299">
              <a:lnSpc>
                <a:spcPct val="120000"/>
              </a:lnSpc>
              <a:spcBef>
                <a:spcPts val="2400"/>
              </a:spcBef>
              <a:buBlip>
                <a:blip r:embed="rId4"/>
              </a:buBlip>
              <a:defRPr sz="6000"/>
            </a:pPr>
            <a:r>
              <a:t>Seal #6 </a:t>
            </a:r>
          </a:p>
          <a:p>
            <a:pPr lvl="1">
              <a:lnSpc>
                <a:spcPct val="120000"/>
              </a:lnSpc>
              <a:spcBef>
                <a:spcPts val="2400"/>
              </a:spcBef>
              <a:buBlip>
                <a:blip r:embed="rId4"/>
              </a:buBlip>
              <a:defRPr sz="6000"/>
            </a:pPr>
            <a:r>
              <a:t>Christianity replaces paganism as the state religion</a:t>
            </a:r>
          </a:p>
          <a:p>
            <a:pPr lvl="1">
              <a:lnSpc>
                <a:spcPct val="120000"/>
              </a:lnSpc>
              <a:spcBef>
                <a:spcPts val="2400"/>
              </a:spcBef>
              <a:buBlip>
                <a:blip r:embed="rId4"/>
              </a:buBlip>
              <a:defRPr sz="6000"/>
            </a:pPr>
            <a:r>
              <a:t>Preparation for the time of persecution ahead</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31">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3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3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31">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31">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31" grpId="1"/>
    </p:bld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3" name="Trumpet #3 - What John Sees"/>
          <p:cNvSpPr txBox="1"/>
          <p:nvPr>
            <p:ph type="title"/>
          </p:nvPr>
        </p:nvSpPr>
        <p:spPr>
          <a:prstGeom prst="rect">
            <a:avLst/>
          </a:prstGeom>
        </p:spPr>
        <p:txBody>
          <a:bodyPr/>
          <a:lstStyle/>
          <a:p>
            <a:pPr/>
            <a:r>
              <a:t>Trumpet #3 - What John Sees</a:t>
            </a:r>
          </a:p>
        </p:txBody>
      </p:sp>
      <p:sp>
        <p:nvSpPr>
          <p:cNvPr id="224" name="“star” - symbolic of an important man…"/>
          <p:cNvSpPr txBox="1"/>
          <p:nvPr>
            <p:ph type="body" idx="1"/>
          </p:nvPr>
        </p:nvSpPr>
        <p:spPr>
          <a:prstGeom prst="rect">
            <a:avLst/>
          </a:prstGeom>
        </p:spPr>
        <p:txBody>
          <a:bodyPr/>
          <a:lstStyle/>
          <a:p>
            <a:pPr marL="571499" indent="-571499">
              <a:lnSpc>
                <a:spcPct val="120000"/>
              </a:lnSpc>
              <a:buBlip>
                <a:blip r:embed="rId3"/>
              </a:buBlip>
              <a:defRPr sz="7200"/>
            </a:pPr>
            <a:r>
              <a:t>“star” - symbolic of an important man</a:t>
            </a:r>
          </a:p>
          <a:p>
            <a:pPr marL="571499" indent="-571499">
              <a:lnSpc>
                <a:spcPct val="120000"/>
              </a:lnSpc>
              <a:buBlip>
                <a:blip r:embed="rId3"/>
              </a:buBlip>
              <a:defRPr sz="7200"/>
            </a:pPr>
            <a:r>
              <a:t>“Wormwood”	- literally “bitterness”</a:t>
            </a:r>
          </a:p>
          <a:p>
            <a:pPr marL="571499" indent="-571499">
              <a:lnSpc>
                <a:spcPct val="120000"/>
              </a:lnSpc>
              <a:buBlip>
                <a:blip r:embed="rId3"/>
              </a:buBlip>
              <a:defRPr sz="7200"/>
            </a:pPr>
            <a:r>
              <a:t>“rivers….springs of water” – point to the use of rivers by this conqueror</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24">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2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2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24">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24" grpId="1"/>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8" name="Green and yellow boat on the shore across the water from the village of Ferragudo, Portugal at duskFishermen boats at sea near village at dusk in Algarve, south of Portugal." descr="Green and yellow boat on the shore across the water from the village of Ferragudo, Portugal at duskFishermen boats at sea near village at dusk in Algarve, south of Portugal."/>
          <p:cNvPicPr>
            <a:picLocks noChangeAspect="0"/>
          </p:cNvPicPr>
          <p:nvPr>
            <p:ph type="pic" idx="21"/>
          </p:nvPr>
        </p:nvPicPr>
        <p:blipFill>
          <a:blip r:embed="rId3">
            <a:extLst/>
          </a:blip>
          <a:stretch>
            <a:fillRect/>
          </a:stretch>
        </p:blipFill>
        <p:spPr>
          <a:xfrm>
            <a:off x="860045" y="4122536"/>
            <a:ext cx="10998201" cy="8102601"/>
          </a:xfrm>
          <a:prstGeom prst="rect">
            <a:avLst/>
          </a:prstGeom>
        </p:spPr>
      </p:pic>
      <p:sp>
        <p:nvSpPr>
          <p:cNvPr id="229" name="Attila the Hun"/>
          <p:cNvSpPr txBox="1"/>
          <p:nvPr>
            <p:ph type="title"/>
          </p:nvPr>
        </p:nvSpPr>
        <p:spPr>
          <a:prstGeom prst="rect">
            <a:avLst/>
          </a:prstGeom>
        </p:spPr>
        <p:txBody>
          <a:bodyPr/>
          <a:lstStyle/>
          <a:p>
            <a:pPr/>
            <a:r>
              <a:t>Attila the Hun</a:t>
            </a:r>
          </a:p>
        </p:txBody>
      </p:sp>
      <p:sp>
        <p:nvSpPr>
          <p:cNvPr id="230" name="The “Scourge of God”…"/>
          <p:cNvSpPr txBox="1"/>
          <p:nvPr>
            <p:ph type="body" sz="half" idx="1"/>
          </p:nvPr>
        </p:nvSpPr>
        <p:spPr>
          <a:xfrm>
            <a:off x="12687300" y="4008264"/>
            <a:ext cx="10744200" cy="8576022"/>
          </a:xfrm>
          <a:prstGeom prst="rect">
            <a:avLst/>
          </a:prstGeom>
        </p:spPr>
        <p:txBody>
          <a:bodyPr/>
          <a:lstStyle/>
          <a:p>
            <a:pPr marL="490346" indent="-490346" defTabSz="817244">
              <a:lnSpc>
                <a:spcPct val="120000"/>
              </a:lnSpc>
              <a:spcBef>
                <a:spcPts val="2300"/>
              </a:spcBef>
              <a:buBlip>
                <a:blip r:embed="rId4"/>
              </a:buBlip>
              <a:defRPr sz="5940"/>
            </a:pPr>
            <a:r>
              <a:t>The “Scourge of God”</a:t>
            </a:r>
          </a:p>
          <a:p>
            <a:pPr marL="490346" indent="-490346" defTabSz="817244">
              <a:lnSpc>
                <a:spcPct val="120000"/>
              </a:lnSpc>
              <a:spcBef>
                <a:spcPts val="2300"/>
              </a:spcBef>
              <a:buBlip>
                <a:blip r:embed="rId4"/>
              </a:buBlip>
              <a:defRPr sz="5940"/>
            </a:pPr>
            <a:r>
              <a:t>Many battles fought beside rivers</a:t>
            </a:r>
          </a:p>
          <a:p>
            <a:pPr marL="490346" indent="-490346" defTabSz="817244">
              <a:lnSpc>
                <a:spcPct val="120000"/>
              </a:lnSpc>
              <a:spcBef>
                <a:spcPts val="2300"/>
              </a:spcBef>
              <a:buBlip>
                <a:blip r:embed="rId4"/>
              </a:buBlip>
              <a:defRPr sz="5940"/>
            </a:pPr>
            <a:r>
              <a:t>452 - Invades Italy; Pope Leo negotiates on behalf of the city of Rome</a:t>
            </a:r>
          </a:p>
          <a:p>
            <a:pPr marL="490346" indent="-490346" defTabSz="817244">
              <a:lnSpc>
                <a:spcPct val="120000"/>
              </a:lnSpc>
              <a:spcBef>
                <a:spcPts val="2300"/>
              </a:spcBef>
              <a:buBlip>
                <a:blip r:embed="rId4"/>
              </a:buBlip>
              <a:defRPr sz="5940"/>
            </a:pPr>
            <a:r>
              <a:t>Attila buried by his men in the Danube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30">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3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3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30">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230">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30" grpId="1"/>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4" name="Summary of Trumpet #3"/>
          <p:cNvSpPr txBox="1"/>
          <p:nvPr>
            <p:ph type="title"/>
          </p:nvPr>
        </p:nvSpPr>
        <p:spPr>
          <a:prstGeom prst="rect">
            <a:avLst/>
          </a:prstGeom>
        </p:spPr>
        <p:txBody>
          <a:bodyPr/>
          <a:lstStyle/>
          <a:p>
            <a:pPr/>
            <a:r>
              <a:t>Summary of Trumpet #3</a:t>
            </a:r>
          </a:p>
        </p:txBody>
      </p:sp>
      <p:sp>
        <p:nvSpPr>
          <p:cNvPr id="235" name="Attila and the Huns conquered the region of Central Europe that is geographically dominated by rivers.…"/>
          <p:cNvSpPr txBox="1"/>
          <p:nvPr>
            <p:ph type="body" idx="1"/>
          </p:nvPr>
        </p:nvSpPr>
        <p:spPr>
          <a:prstGeom prst="rect">
            <a:avLst/>
          </a:prstGeom>
        </p:spPr>
        <p:txBody>
          <a:bodyPr/>
          <a:lstStyle/>
          <a:p>
            <a:pPr marL="571499" indent="-571499">
              <a:lnSpc>
                <a:spcPct val="120000"/>
              </a:lnSpc>
              <a:buBlip>
                <a:blip r:embed="rId3"/>
              </a:buBlip>
              <a:defRPr sz="7200"/>
            </a:pPr>
            <a:r>
              <a:t>Attila and the Huns conquered the region of Central Europe that is geographically dominated by rivers.</a:t>
            </a:r>
          </a:p>
          <a:p>
            <a:pPr marL="571499" indent="-571499">
              <a:lnSpc>
                <a:spcPct val="120000"/>
              </a:lnSpc>
              <a:buBlip>
                <a:blip r:embed="rId3"/>
              </a:buBlip>
              <a:defRPr sz="7200"/>
            </a:pPr>
            <a:r>
              <a:t>Attila was the driving force behind the Huns' success.</a:t>
            </a:r>
          </a:p>
          <a:p>
            <a:pPr marL="571499" indent="-571499">
              <a:lnSpc>
                <a:spcPct val="120000"/>
              </a:lnSpc>
              <a:buBlip>
                <a:blip r:embed="rId3"/>
              </a:buBlip>
              <a:defRPr sz="7200"/>
            </a:pPr>
            <a:r>
              <a:t>The Huns' victories over Rome began and ended with Attila – once he died, their campaigns were concluded.</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35">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3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3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35">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35" grpId="1"/>
    </p:bld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9" name="Trumpet #4 — Western Empire Falls"/>
          <p:cNvSpPr txBox="1"/>
          <p:nvPr>
            <p:ph type="title"/>
          </p:nvPr>
        </p:nvSpPr>
        <p:spPr>
          <a:prstGeom prst="rect">
            <a:avLst/>
          </a:prstGeom>
        </p:spPr>
        <p:txBody>
          <a:bodyPr/>
          <a:lstStyle/>
          <a:p>
            <a:pPr/>
            <a:r>
              <a:t>Trumpet #4 — Western Empire Falls</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3" name="Trumpet #4 — What John Sees"/>
          <p:cNvSpPr txBox="1"/>
          <p:nvPr>
            <p:ph type="title"/>
          </p:nvPr>
        </p:nvSpPr>
        <p:spPr>
          <a:prstGeom prst="rect">
            <a:avLst/>
          </a:prstGeom>
        </p:spPr>
        <p:txBody>
          <a:bodyPr/>
          <a:lstStyle/>
          <a:p>
            <a:pPr/>
            <a:r>
              <a:t>Trumpet #4 — What John Sees</a:t>
            </a:r>
          </a:p>
        </p:txBody>
      </p:sp>
      <p:sp>
        <p:nvSpPr>
          <p:cNvPr id="244" name="“third of the sun…moon…stars” - remember the imagery in Seal #6…"/>
          <p:cNvSpPr txBox="1"/>
          <p:nvPr>
            <p:ph type="body" idx="1"/>
          </p:nvPr>
        </p:nvSpPr>
        <p:spPr>
          <a:prstGeom prst="rect">
            <a:avLst/>
          </a:prstGeom>
        </p:spPr>
        <p:txBody>
          <a:bodyPr/>
          <a:lstStyle/>
          <a:p>
            <a:pPr marL="571499" indent="-571499">
              <a:lnSpc>
                <a:spcPct val="120000"/>
              </a:lnSpc>
              <a:buBlip>
                <a:blip r:embed="rId3"/>
              </a:buBlip>
              <a:defRPr sz="7200"/>
            </a:pPr>
            <a:r>
              <a:t>“third of the sun…moon…stars” - remember the imagery in Seal #6</a:t>
            </a:r>
          </a:p>
          <a:p>
            <a:pPr marL="571499" indent="-571499">
              <a:lnSpc>
                <a:spcPct val="120000"/>
              </a:lnSpc>
              <a:buBlip>
                <a:blip r:embed="rId3"/>
              </a:buBlip>
              <a:defRPr sz="7200"/>
            </a:pPr>
            <a:r>
              <a:t>“A third of the day did not shine, and likewise the night” - not an all-encompassing darkness; it only affects part of the Empire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44">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4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44">
                                            <p:txEl>
                                              <p:pRg st="1" end="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44" grpId="1"/>
    </p:bld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8" name="Rock formations in the turquoise waters of Algarve, Portugal" descr="Rock formations in the turquoise waters of Algarve, Portugal"/>
          <p:cNvPicPr>
            <a:picLocks noChangeAspect="0"/>
          </p:cNvPicPr>
          <p:nvPr>
            <p:ph type="pic" idx="21"/>
          </p:nvPr>
        </p:nvPicPr>
        <p:blipFill>
          <a:blip r:embed="rId3">
            <a:extLst/>
          </a:blip>
          <a:stretch>
            <a:fillRect/>
          </a:stretch>
        </p:blipFill>
        <p:spPr>
          <a:xfrm>
            <a:off x="860045" y="4122536"/>
            <a:ext cx="10998201" cy="8102601"/>
          </a:xfrm>
          <a:prstGeom prst="rect">
            <a:avLst/>
          </a:prstGeom>
        </p:spPr>
      </p:pic>
      <p:sp>
        <p:nvSpPr>
          <p:cNvPr id="249" name="Odoacer and the fall of Rome"/>
          <p:cNvSpPr txBox="1"/>
          <p:nvPr>
            <p:ph type="title"/>
          </p:nvPr>
        </p:nvSpPr>
        <p:spPr>
          <a:prstGeom prst="rect">
            <a:avLst/>
          </a:prstGeom>
        </p:spPr>
        <p:txBody>
          <a:bodyPr/>
          <a:lstStyle/>
          <a:p>
            <a:pPr/>
            <a:r>
              <a:t>Odoacer and the fall of Rome</a:t>
            </a:r>
          </a:p>
        </p:txBody>
      </p:sp>
      <p:sp>
        <p:nvSpPr>
          <p:cNvPr id="250" name="473 - conglomeration of tribes invade Italy…"/>
          <p:cNvSpPr txBox="1"/>
          <p:nvPr>
            <p:ph type="body" sz="half" idx="1"/>
          </p:nvPr>
        </p:nvSpPr>
        <p:spPr>
          <a:prstGeom prst="rect">
            <a:avLst/>
          </a:prstGeom>
        </p:spPr>
        <p:txBody>
          <a:bodyPr/>
          <a:lstStyle/>
          <a:p>
            <a:pPr marL="495299" indent="-495299">
              <a:lnSpc>
                <a:spcPct val="120000"/>
              </a:lnSpc>
              <a:buBlip>
                <a:blip r:embed="rId4"/>
              </a:buBlip>
              <a:defRPr sz="7200"/>
            </a:pPr>
            <a:r>
              <a:t>473 - conglomeration of tribes invade Italy</a:t>
            </a:r>
          </a:p>
          <a:p>
            <a:pPr marL="495299" indent="-495299">
              <a:lnSpc>
                <a:spcPct val="120000"/>
              </a:lnSpc>
              <a:buBlip>
                <a:blip r:embed="rId4"/>
              </a:buBlip>
              <a:defRPr sz="7200"/>
            </a:pPr>
            <a:r>
              <a:t>476 - city of Rome falls</a:t>
            </a:r>
          </a:p>
          <a:p>
            <a:pPr marL="495299" indent="-495299">
              <a:lnSpc>
                <a:spcPct val="120000"/>
              </a:lnSpc>
              <a:buBlip>
                <a:blip r:embed="rId4"/>
              </a:buBlip>
              <a:defRPr sz="7200"/>
            </a:pPr>
            <a:r>
              <a:t>493 - Italy becomes the kingdom of the Ostrogoths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50">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5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5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50">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50" grpId="1"/>
    </p:bldLst>
  </p:timing>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4" name="“ln 400 Alaric led the Visigoths over the Alps into Italy, and in 410 they took and sacked Rome. In 429 Gaiseric led the Vandals to the conquest of Spain and Africa, and in 455 they took and sacked Rome. In 451 Attila led the Huns in an attack upon Gaul "/>
          <p:cNvSpPr txBox="1"/>
          <p:nvPr>
            <p:ph type="body" idx="22"/>
          </p:nvPr>
        </p:nvSpPr>
        <p:spPr>
          <a:xfrm>
            <a:off x="709050" y="1297759"/>
            <a:ext cx="22577788" cy="11120481"/>
          </a:xfrm>
          <a:prstGeom prst="rect">
            <a:avLst/>
          </a:prstGeom>
        </p:spPr>
        <p:txBody>
          <a:bodyPr/>
          <a:lstStyle/>
          <a:p>
            <a:pPr>
              <a:defRPr sz="5800"/>
            </a:pPr>
            <a:r>
              <a:t>“ln 400 Alaric led the </a:t>
            </a:r>
            <a:r>
              <a:rPr b="1"/>
              <a:t>Visigoths</a:t>
            </a:r>
            <a:r>
              <a:t> over the Alps into Italy, and in 410 they took and sacked Rome. In 429 Gaiseric led the </a:t>
            </a:r>
            <a:r>
              <a:rPr b="1"/>
              <a:t>Vandals</a:t>
            </a:r>
            <a:r>
              <a:t> to the conquest of Spain and Africa, and in 455 they took and sacked Rome. In 451 Attila led the </a:t>
            </a:r>
            <a:r>
              <a:rPr b="1"/>
              <a:t>Huns</a:t>
            </a:r>
            <a:r>
              <a:t> in an attack upon Gaul and Italy; he was defeated at Chalons, but overran Lombardy. In 472 a Pannonian general, Orestes, made his son emperor under the name of Romulus Augustulus. Four years later the barbarian mercenaries who dominated the Roman army deposed this "little Augustus," and named their leader </a:t>
            </a:r>
            <a:r>
              <a:rPr b="1"/>
              <a:t>Odoacer</a:t>
            </a:r>
            <a:r>
              <a:t> king of Italy. Odoacer recognized the supremacy of the Roman emperor at Constantinople, and was accepted by him as a vassal king. The Roman Empire in the East would go on until 1453;</a:t>
            </a:r>
            <a:r>
              <a:rPr i="1" u="sng"/>
              <a:t> in the West it had come to an end</a:t>
            </a:r>
            <a:r>
              <a:t>.” </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5" name="– John 18:36"/>
          <p:cNvSpPr txBox="1"/>
          <p:nvPr>
            <p:ph type="body" idx="21"/>
          </p:nvPr>
        </p:nvSpPr>
        <p:spPr>
          <a:xfrm>
            <a:off x="952500" y="11926404"/>
            <a:ext cx="22479000" cy="711201"/>
          </a:xfrm>
          <a:prstGeom prst="rect">
            <a:avLst/>
          </a:prstGeom>
        </p:spPr>
        <p:txBody>
          <a:bodyPr/>
          <a:lstStyle/>
          <a:p>
            <a:pPr/>
            <a:r>
              <a:t>– John 18:36</a:t>
            </a:r>
          </a:p>
        </p:txBody>
      </p:sp>
      <p:sp>
        <p:nvSpPr>
          <p:cNvPr id="136" name="“Jesus answered [Pilate], ‘My kingdom is not of this world. If My kingdom were of this world, My servants would fight, so that I should not be delivered to the Jews; but now My kingdom is not from here.’”"/>
          <p:cNvSpPr txBox="1"/>
          <p:nvPr>
            <p:ph type="body" idx="22"/>
          </p:nvPr>
        </p:nvSpPr>
        <p:spPr>
          <a:xfrm>
            <a:off x="1152973" y="2602428"/>
            <a:ext cx="22078054" cy="7762241"/>
          </a:xfrm>
          <a:prstGeom prst="rect">
            <a:avLst/>
          </a:prstGeom>
        </p:spPr>
        <p:txBody>
          <a:bodyPr/>
          <a:lstStyle>
            <a:lvl1pPr>
              <a:defRPr sz="9000"/>
            </a:lvl1pPr>
          </a:lstStyle>
          <a:p>
            <a:pPr/>
            <a:r>
              <a:t>“Jesus answered [Pilate], ‘My kingdom is not of this world. If My kingdom were of this world, My servants would fight, so that I should not be delivered to the Jews; but now My kingdom is not from here.’”</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8" name="–2 Thessalonians 2:3, 6-7"/>
          <p:cNvSpPr txBox="1"/>
          <p:nvPr>
            <p:ph type="body" idx="21"/>
          </p:nvPr>
        </p:nvSpPr>
        <p:spPr>
          <a:xfrm>
            <a:off x="952500" y="11718128"/>
            <a:ext cx="22479000" cy="711201"/>
          </a:xfrm>
          <a:prstGeom prst="rect">
            <a:avLst/>
          </a:prstGeom>
        </p:spPr>
        <p:txBody>
          <a:bodyPr/>
          <a:lstStyle/>
          <a:p>
            <a:pPr/>
            <a:r>
              <a:t>–2 Thessalonians 2:3, 6-7</a:t>
            </a:r>
          </a:p>
        </p:txBody>
      </p:sp>
      <p:sp>
        <p:nvSpPr>
          <p:cNvPr id="139" name="“Let no one deceive you by any means; for that Day will not come unless the falling away comes first, and the man of sin is revealed, the son of perdition…And now you know what is restraining, that he may be revealed in his own time. For the mystery of l"/>
          <p:cNvSpPr txBox="1"/>
          <p:nvPr>
            <p:ph type="body" idx="22"/>
          </p:nvPr>
        </p:nvSpPr>
        <p:spPr>
          <a:xfrm>
            <a:off x="1022517" y="1289996"/>
            <a:ext cx="22338966" cy="9890762"/>
          </a:xfrm>
          <a:prstGeom prst="rect">
            <a:avLst/>
          </a:prstGeom>
        </p:spPr>
        <p:txBody>
          <a:bodyPr/>
          <a:lstStyle>
            <a:lvl1pPr>
              <a:defRPr sz="8200"/>
            </a:lvl1pPr>
          </a:lstStyle>
          <a:p>
            <a:pPr/>
            <a:r>
              <a:t>“Let no one deceive you by any means; for that Day will not come unless the falling away comes first, and the man of sin is revealed, the son of perdition…And now you know what is restraining, that he may be revealed in his own time. For the mystery of lawlessness is already at work; only He who now restrains will do so until He is taken out of the way.” </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53" name="Group"/>
          <p:cNvGrpSpPr/>
          <p:nvPr/>
        </p:nvGrpSpPr>
        <p:grpSpPr>
          <a:xfrm>
            <a:off x="2311297" y="963750"/>
            <a:ext cx="21211689" cy="4947705"/>
            <a:chOff x="0" y="0"/>
            <a:chExt cx="21211688" cy="4947703"/>
          </a:xfrm>
        </p:grpSpPr>
        <p:sp>
          <p:nvSpPr>
            <p:cNvPr id="141" name="Line"/>
            <p:cNvSpPr/>
            <p:nvPr/>
          </p:nvSpPr>
          <p:spPr>
            <a:xfrm>
              <a:off x="606165" y="2960118"/>
              <a:ext cx="20605524" cy="1"/>
            </a:xfrm>
            <a:prstGeom prst="line">
              <a:avLst/>
            </a:prstGeom>
            <a:noFill/>
            <a:ln w="139700" cap="flat">
              <a:solidFill>
                <a:srgbClr val="6F6A5A"/>
              </a:solidFill>
              <a:prstDash val="solid"/>
              <a:miter lim="400000"/>
              <a:tailEnd type="triangle" w="med" len="med"/>
            </a:ln>
            <a:effectLst/>
          </p:spPr>
          <p:txBody>
            <a:bodyPr wrap="square" lIns="50800" tIns="50800" rIns="50800" bIns="50800" numCol="1" anchor="ctr">
              <a:noAutofit/>
            </a:bodyPr>
            <a:lstStyle/>
            <a:p>
              <a:pPr>
                <a:defRPr sz="4200"/>
              </a:pPr>
            </a:p>
          </p:txBody>
        </p:sp>
        <p:grpSp>
          <p:nvGrpSpPr>
            <p:cNvPr id="148" name="Group"/>
            <p:cNvGrpSpPr/>
            <p:nvPr/>
          </p:nvGrpSpPr>
          <p:grpSpPr>
            <a:xfrm>
              <a:off x="654712" y="891067"/>
              <a:ext cx="14159081" cy="1935688"/>
              <a:chOff x="0" y="0"/>
              <a:chExt cx="14159080" cy="1935687"/>
            </a:xfrm>
          </p:grpSpPr>
          <p:sp>
            <p:nvSpPr>
              <p:cNvPr id="142" name="Horse"/>
              <p:cNvSpPr/>
              <p:nvPr/>
            </p:nvSpPr>
            <p:spPr>
              <a:xfrm>
                <a:off x="0" y="9591"/>
                <a:ext cx="2238319" cy="1916506"/>
              </a:xfrm>
              <a:custGeom>
                <a:avLst/>
                <a:gdLst/>
                <a:ahLst/>
                <a:cxnLst>
                  <a:cxn ang="0">
                    <a:pos x="wd2" y="hd2"/>
                  </a:cxn>
                  <a:cxn ang="5400000">
                    <a:pos x="wd2" y="hd2"/>
                  </a:cxn>
                  <a:cxn ang="10800000">
                    <a:pos x="wd2" y="hd2"/>
                  </a:cxn>
                  <a:cxn ang="16200000">
                    <a:pos x="wd2" y="hd2"/>
                  </a:cxn>
                </a:cxnLst>
                <a:rect l="0" t="0" r="r" b="b"/>
                <a:pathLst>
                  <a:path w="21533" h="21576" fill="norm" stroke="1" extrusionOk="0">
                    <a:moveTo>
                      <a:pt x="18953" y="14"/>
                    </a:moveTo>
                    <a:cubicBezTo>
                      <a:pt x="18892" y="51"/>
                      <a:pt x="18822" y="169"/>
                      <a:pt x="18765" y="369"/>
                    </a:cubicBezTo>
                    <a:cubicBezTo>
                      <a:pt x="18651" y="770"/>
                      <a:pt x="18251" y="603"/>
                      <a:pt x="18122" y="1155"/>
                    </a:cubicBezTo>
                    <a:cubicBezTo>
                      <a:pt x="18122" y="1155"/>
                      <a:pt x="15299" y="-21"/>
                      <a:pt x="12367" y="4614"/>
                    </a:cubicBezTo>
                    <a:cubicBezTo>
                      <a:pt x="12195" y="4859"/>
                      <a:pt x="11757" y="5217"/>
                      <a:pt x="11434" y="5016"/>
                    </a:cubicBezTo>
                    <a:cubicBezTo>
                      <a:pt x="11478" y="5231"/>
                      <a:pt x="11626" y="5493"/>
                      <a:pt x="11852" y="5717"/>
                    </a:cubicBezTo>
                    <a:cubicBezTo>
                      <a:pt x="10711" y="6070"/>
                      <a:pt x="7840" y="6343"/>
                      <a:pt x="6026" y="5900"/>
                    </a:cubicBezTo>
                    <a:cubicBezTo>
                      <a:pt x="4860" y="5616"/>
                      <a:pt x="3517" y="5988"/>
                      <a:pt x="2662" y="6898"/>
                    </a:cubicBezTo>
                    <a:cubicBezTo>
                      <a:pt x="1922" y="6943"/>
                      <a:pt x="628" y="7355"/>
                      <a:pt x="628" y="9695"/>
                    </a:cubicBezTo>
                    <a:cubicBezTo>
                      <a:pt x="628" y="12970"/>
                      <a:pt x="543" y="16681"/>
                      <a:pt x="0" y="17483"/>
                    </a:cubicBezTo>
                    <a:cubicBezTo>
                      <a:pt x="478" y="17282"/>
                      <a:pt x="890" y="17089"/>
                      <a:pt x="1173" y="16803"/>
                    </a:cubicBezTo>
                    <a:cubicBezTo>
                      <a:pt x="1125" y="18347"/>
                      <a:pt x="1086" y="20189"/>
                      <a:pt x="1086" y="20189"/>
                    </a:cubicBezTo>
                    <a:cubicBezTo>
                      <a:pt x="1086" y="20189"/>
                      <a:pt x="1582" y="20322"/>
                      <a:pt x="1470" y="20957"/>
                    </a:cubicBezTo>
                    <a:cubicBezTo>
                      <a:pt x="1385" y="21375"/>
                      <a:pt x="1657" y="21576"/>
                      <a:pt x="1657" y="21576"/>
                    </a:cubicBezTo>
                    <a:lnTo>
                      <a:pt x="2686" y="21576"/>
                    </a:lnTo>
                    <a:lnTo>
                      <a:pt x="2341" y="20674"/>
                    </a:lnTo>
                    <a:cubicBezTo>
                      <a:pt x="2341" y="20674"/>
                      <a:pt x="1957" y="20374"/>
                      <a:pt x="1942" y="20022"/>
                    </a:cubicBezTo>
                    <a:cubicBezTo>
                      <a:pt x="1922" y="19571"/>
                      <a:pt x="1770" y="16613"/>
                      <a:pt x="3013" y="15059"/>
                    </a:cubicBezTo>
                    <a:cubicBezTo>
                      <a:pt x="2956" y="15778"/>
                      <a:pt x="2899" y="16078"/>
                      <a:pt x="2899" y="16078"/>
                    </a:cubicBezTo>
                    <a:lnTo>
                      <a:pt x="3570" y="20240"/>
                    </a:lnTo>
                    <a:cubicBezTo>
                      <a:pt x="3570" y="20240"/>
                      <a:pt x="4098" y="20423"/>
                      <a:pt x="4084" y="21042"/>
                    </a:cubicBezTo>
                    <a:cubicBezTo>
                      <a:pt x="4069" y="21292"/>
                      <a:pt x="4351" y="21576"/>
                      <a:pt x="4351" y="21576"/>
                    </a:cubicBezTo>
                    <a:lnTo>
                      <a:pt x="5442" y="21576"/>
                    </a:lnTo>
                    <a:lnTo>
                      <a:pt x="4998" y="20674"/>
                    </a:lnTo>
                    <a:cubicBezTo>
                      <a:pt x="4998" y="20674"/>
                      <a:pt x="4198" y="20857"/>
                      <a:pt x="4112" y="17013"/>
                    </a:cubicBezTo>
                    <a:cubicBezTo>
                      <a:pt x="4455" y="16345"/>
                      <a:pt x="4899" y="12536"/>
                      <a:pt x="6341" y="11934"/>
                    </a:cubicBezTo>
                    <a:cubicBezTo>
                      <a:pt x="6341" y="11934"/>
                      <a:pt x="8049" y="13317"/>
                      <a:pt x="12118" y="13464"/>
                    </a:cubicBezTo>
                    <a:cubicBezTo>
                      <a:pt x="11951" y="15958"/>
                      <a:pt x="11800" y="16943"/>
                      <a:pt x="11800" y="16943"/>
                    </a:cubicBezTo>
                    <a:cubicBezTo>
                      <a:pt x="11800" y="16943"/>
                      <a:pt x="11873" y="18929"/>
                      <a:pt x="11566" y="20201"/>
                    </a:cubicBezTo>
                    <a:cubicBezTo>
                      <a:pt x="11915" y="20672"/>
                      <a:pt x="12256" y="20566"/>
                      <a:pt x="12090" y="21246"/>
                    </a:cubicBezTo>
                    <a:cubicBezTo>
                      <a:pt x="12037" y="21455"/>
                      <a:pt x="12264" y="21543"/>
                      <a:pt x="12264" y="21543"/>
                    </a:cubicBezTo>
                    <a:lnTo>
                      <a:pt x="13396" y="21543"/>
                    </a:lnTo>
                    <a:lnTo>
                      <a:pt x="13052" y="20777"/>
                    </a:lnTo>
                    <a:cubicBezTo>
                      <a:pt x="13052" y="20777"/>
                      <a:pt x="12251" y="20742"/>
                      <a:pt x="12462" y="18860"/>
                    </a:cubicBezTo>
                    <a:cubicBezTo>
                      <a:pt x="12674" y="16978"/>
                      <a:pt x="13012" y="17413"/>
                      <a:pt x="13235" y="15827"/>
                    </a:cubicBezTo>
                    <a:cubicBezTo>
                      <a:pt x="13306" y="15321"/>
                      <a:pt x="13414" y="14808"/>
                      <a:pt x="13528" y="14344"/>
                    </a:cubicBezTo>
                    <a:cubicBezTo>
                      <a:pt x="13726" y="16218"/>
                      <a:pt x="13748" y="16976"/>
                      <a:pt x="13748" y="16976"/>
                    </a:cubicBezTo>
                    <a:cubicBezTo>
                      <a:pt x="13748" y="16976"/>
                      <a:pt x="14182" y="18962"/>
                      <a:pt x="14106" y="20234"/>
                    </a:cubicBezTo>
                    <a:cubicBezTo>
                      <a:pt x="14540" y="20705"/>
                      <a:pt x="14862" y="20600"/>
                      <a:pt x="14819" y="21279"/>
                    </a:cubicBezTo>
                    <a:cubicBezTo>
                      <a:pt x="14804" y="21489"/>
                      <a:pt x="15047" y="21576"/>
                      <a:pt x="15047" y="21576"/>
                    </a:cubicBezTo>
                    <a:lnTo>
                      <a:pt x="16179" y="21576"/>
                    </a:lnTo>
                    <a:lnTo>
                      <a:pt x="15695" y="20810"/>
                    </a:lnTo>
                    <a:cubicBezTo>
                      <a:pt x="15695" y="20810"/>
                      <a:pt x="14888" y="20775"/>
                      <a:pt x="14759" y="18893"/>
                    </a:cubicBezTo>
                    <a:cubicBezTo>
                      <a:pt x="14629" y="17011"/>
                      <a:pt x="15047" y="17446"/>
                      <a:pt x="14982" y="15860"/>
                    </a:cubicBezTo>
                    <a:cubicBezTo>
                      <a:pt x="14934" y="14679"/>
                      <a:pt x="15080" y="13460"/>
                      <a:pt x="15158" y="12914"/>
                    </a:cubicBezTo>
                    <a:cubicBezTo>
                      <a:pt x="15463" y="12560"/>
                      <a:pt x="16744" y="10940"/>
                      <a:pt x="16328" y="9125"/>
                    </a:cubicBezTo>
                    <a:cubicBezTo>
                      <a:pt x="16328" y="9125"/>
                      <a:pt x="16854" y="5759"/>
                      <a:pt x="17850" y="5081"/>
                    </a:cubicBezTo>
                    <a:cubicBezTo>
                      <a:pt x="18250" y="5482"/>
                      <a:pt x="18822" y="5684"/>
                      <a:pt x="19222" y="5484"/>
                    </a:cubicBezTo>
                    <a:cubicBezTo>
                      <a:pt x="19936" y="5918"/>
                      <a:pt x="20236" y="5984"/>
                      <a:pt x="20365" y="6385"/>
                    </a:cubicBezTo>
                    <a:cubicBezTo>
                      <a:pt x="20436" y="6586"/>
                      <a:pt x="20978" y="6519"/>
                      <a:pt x="21049" y="6352"/>
                    </a:cubicBezTo>
                    <a:cubicBezTo>
                      <a:pt x="21235" y="6486"/>
                      <a:pt x="21535" y="6185"/>
                      <a:pt x="21493" y="5884"/>
                    </a:cubicBezTo>
                    <a:cubicBezTo>
                      <a:pt x="21449" y="5584"/>
                      <a:pt x="21600" y="5534"/>
                      <a:pt x="21496" y="5250"/>
                    </a:cubicBezTo>
                    <a:cubicBezTo>
                      <a:pt x="21392" y="4966"/>
                      <a:pt x="20007" y="2993"/>
                      <a:pt x="20007" y="2993"/>
                    </a:cubicBezTo>
                    <a:cubicBezTo>
                      <a:pt x="20007" y="2993"/>
                      <a:pt x="19853" y="1840"/>
                      <a:pt x="19027" y="1359"/>
                    </a:cubicBezTo>
                    <a:cubicBezTo>
                      <a:pt x="19103" y="1062"/>
                      <a:pt x="19142" y="606"/>
                      <a:pt x="19079" y="135"/>
                    </a:cubicBezTo>
                    <a:cubicBezTo>
                      <a:pt x="19065" y="18"/>
                      <a:pt x="19014" y="-24"/>
                      <a:pt x="18953" y="14"/>
                    </a:cubicBezTo>
                    <a:close/>
                    <a:moveTo>
                      <a:pt x="1798" y="9298"/>
                    </a:moveTo>
                    <a:cubicBezTo>
                      <a:pt x="1804" y="9485"/>
                      <a:pt x="1822" y="9677"/>
                      <a:pt x="1856" y="9878"/>
                    </a:cubicBezTo>
                    <a:cubicBezTo>
                      <a:pt x="2284" y="12396"/>
                      <a:pt x="2093" y="13640"/>
                      <a:pt x="1546" y="14586"/>
                    </a:cubicBezTo>
                    <a:cubicBezTo>
                      <a:pt x="1492" y="13086"/>
                      <a:pt x="1433" y="10650"/>
                      <a:pt x="1798" y="9298"/>
                    </a:cubicBezTo>
                    <a:close/>
                  </a:path>
                </a:pathLst>
              </a:custGeom>
              <a:solidFill>
                <a:srgbClr val="FFFFFF"/>
              </a:solidFill>
              <a:ln w="38100" cap="flat">
                <a:solidFill>
                  <a:srgbClr val="6F6A5A"/>
                </a:solidFill>
                <a:prstDash val="solid"/>
                <a:miter lim="400000"/>
              </a:ln>
              <a:effectLst/>
            </p:spPr>
            <p:txBody>
              <a:bodyPr wrap="square" lIns="50800" tIns="50800" rIns="50800" bIns="50800" numCol="1" anchor="ctr">
                <a:noAutofit/>
              </a:bodyPr>
              <a:lstStyle/>
              <a:p>
                <a:pPr>
                  <a:defRPr sz="4200">
                    <a:solidFill>
                      <a:srgbClr val="000000"/>
                    </a:solidFill>
                    <a:effectLst>
                      <a:outerShdw sx="100000" sy="100000" kx="0" ky="0" algn="b" rotWithShape="0" blurRad="25400" dist="12700" dir="5400000">
                        <a:srgbClr val="000000">
                          <a:alpha val="50000"/>
                        </a:srgbClr>
                      </a:outerShdw>
                    </a:effectLst>
                  </a:defRPr>
                </a:pPr>
              </a:p>
            </p:txBody>
          </p:sp>
          <p:sp>
            <p:nvSpPr>
              <p:cNvPr id="143" name="Horse"/>
              <p:cNvSpPr/>
              <p:nvPr/>
            </p:nvSpPr>
            <p:spPr>
              <a:xfrm>
                <a:off x="4859711" y="13620"/>
                <a:ext cx="2228909" cy="1908448"/>
              </a:xfrm>
              <a:custGeom>
                <a:avLst/>
                <a:gdLst/>
                <a:ahLst/>
                <a:cxnLst>
                  <a:cxn ang="0">
                    <a:pos x="wd2" y="hd2"/>
                  </a:cxn>
                  <a:cxn ang="5400000">
                    <a:pos x="wd2" y="hd2"/>
                  </a:cxn>
                  <a:cxn ang="10800000">
                    <a:pos x="wd2" y="hd2"/>
                  </a:cxn>
                  <a:cxn ang="16200000">
                    <a:pos x="wd2" y="hd2"/>
                  </a:cxn>
                </a:cxnLst>
                <a:rect l="0" t="0" r="r" b="b"/>
                <a:pathLst>
                  <a:path w="21533" h="21576" fill="norm" stroke="1" extrusionOk="0">
                    <a:moveTo>
                      <a:pt x="18953" y="14"/>
                    </a:moveTo>
                    <a:cubicBezTo>
                      <a:pt x="18892" y="51"/>
                      <a:pt x="18822" y="169"/>
                      <a:pt x="18765" y="369"/>
                    </a:cubicBezTo>
                    <a:cubicBezTo>
                      <a:pt x="18651" y="770"/>
                      <a:pt x="18251" y="603"/>
                      <a:pt x="18122" y="1155"/>
                    </a:cubicBezTo>
                    <a:cubicBezTo>
                      <a:pt x="18122" y="1155"/>
                      <a:pt x="15299" y="-21"/>
                      <a:pt x="12367" y="4614"/>
                    </a:cubicBezTo>
                    <a:cubicBezTo>
                      <a:pt x="12195" y="4859"/>
                      <a:pt x="11757" y="5217"/>
                      <a:pt x="11434" y="5016"/>
                    </a:cubicBezTo>
                    <a:cubicBezTo>
                      <a:pt x="11478" y="5231"/>
                      <a:pt x="11626" y="5493"/>
                      <a:pt x="11852" y="5717"/>
                    </a:cubicBezTo>
                    <a:cubicBezTo>
                      <a:pt x="10711" y="6070"/>
                      <a:pt x="7840" y="6343"/>
                      <a:pt x="6026" y="5900"/>
                    </a:cubicBezTo>
                    <a:cubicBezTo>
                      <a:pt x="4860" y="5616"/>
                      <a:pt x="3517" y="5988"/>
                      <a:pt x="2662" y="6898"/>
                    </a:cubicBezTo>
                    <a:cubicBezTo>
                      <a:pt x="1922" y="6943"/>
                      <a:pt x="628" y="7355"/>
                      <a:pt x="628" y="9695"/>
                    </a:cubicBezTo>
                    <a:cubicBezTo>
                      <a:pt x="628" y="12970"/>
                      <a:pt x="543" y="16681"/>
                      <a:pt x="0" y="17483"/>
                    </a:cubicBezTo>
                    <a:cubicBezTo>
                      <a:pt x="478" y="17282"/>
                      <a:pt x="890" y="17089"/>
                      <a:pt x="1173" y="16803"/>
                    </a:cubicBezTo>
                    <a:cubicBezTo>
                      <a:pt x="1125" y="18347"/>
                      <a:pt x="1086" y="20189"/>
                      <a:pt x="1086" y="20189"/>
                    </a:cubicBezTo>
                    <a:cubicBezTo>
                      <a:pt x="1086" y="20189"/>
                      <a:pt x="1582" y="20322"/>
                      <a:pt x="1470" y="20957"/>
                    </a:cubicBezTo>
                    <a:cubicBezTo>
                      <a:pt x="1385" y="21375"/>
                      <a:pt x="1657" y="21576"/>
                      <a:pt x="1657" y="21576"/>
                    </a:cubicBezTo>
                    <a:lnTo>
                      <a:pt x="2686" y="21576"/>
                    </a:lnTo>
                    <a:lnTo>
                      <a:pt x="2341" y="20674"/>
                    </a:lnTo>
                    <a:cubicBezTo>
                      <a:pt x="2341" y="20674"/>
                      <a:pt x="1957" y="20374"/>
                      <a:pt x="1942" y="20022"/>
                    </a:cubicBezTo>
                    <a:cubicBezTo>
                      <a:pt x="1922" y="19571"/>
                      <a:pt x="1770" y="16613"/>
                      <a:pt x="3013" y="15059"/>
                    </a:cubicBezTo>
                    <a:cubicBezTo>
                      <a:pt x="2956" y="15778"/>
                      <a:pt x="2899" y="16078"/>
                      <a:pt x="2899" y="16078"/>
                    </a:cubicBezTo>
                    <a:lnTo>
                      <a:pt x="3570" y="20240"/>
                    </a:lnTo>
                    <a:cubicBezTo>
                      <a:pt x="3570" y="20240"/>
                      <a:pt x="4098" y="20423"/>
                      <a:pt x="4084" y="21042"/>
                    </a:cubicBezTo>
                    <a:cubicBezTo>
                      <a:pt x="4069" y="21292"/>
                      <a:pt x="4351" y="21576"/>
                      <a:pt x="4351" y="21576"/>
                    </a:cubicBezTo>
                    <a:lnTo>
                      <a:pt x="5442" y="21576"/>
                    </a:lnTo>
                    <a:lnTo>
                      <a:pt x="4998" y="20674"/>
                    </a:lnTo>
                    <a:cubicBezTo>
                      <a:pt x="4998" y="20674"/>
                      <a:pt x="4198" y="20857"/>
                      <a:pt x="4112" y="17013"/>
                    </a:cubicBezTo>
                    <a:cubicBezTo>
                      <a:pt x="4455" y="16345"/>
                      <a:pt x="4899" y="12536"/>
                      <a:pt x="6341" y="11934"/>
                    </a:cubicBezTo>
                    <a:cubicBezTo>
                      <a:pt x="6341" y="11934"/>
                      <a:pt x="8049" y="13317"/>
                      <a:pt x="12118" y="13464"/>
                    </a:cubicBezTo>
                    <a:cubicBezTo>
                      <a:pt x="11951" y="15958"/>
                      <a:pt x="11800" y="16943"/>
                      <a:pt x="11800" y="16943"/>
                    </a:cubicBezTo>
                    <a:cubicBezTo>
                      <a:pt x="11800" y="16943"/>
                      <a:pt x="11873" y="18929"/>
                      <a:pt x="11566" y="20201"/>
                    </a:cubicBezTo>
                    <a:cubicBezTo>
                      <a:pt x="11915" y="20672"/>
                      <a:pt x="12256" y="20566"/>
                      <a:pt x="12090" y="21246"/>
                    </a:cubicBezTo>
                    <a:cubicBezTo>
                      <a:pt x="12037" y="21455"/>
                      <a:pt x="12264" y="21543"/>
                      <a:pt x="12264" y="21543"/>
                    </a:cubicBezTo>
                    <a:lnTo>
                      <a:pt x="13396" y="21543"/>
                    </a:lnTo>
                    <a:lnTo>
                      <a:pt x="13052" y="20777"/>
                    </a:lnTo>
                    <a:cubicBezTo>
                      <a:pt x="13052" y="20777"/>
                      <a:pt x="12251" y="20742"/>
                      <a:pt x="12462" y="18860"/>
                    </a:cubicBezTo>
                    <a:cubicBezTo>
                      <a:pt x="12674" y="16978"/>
                      <a:pt x="13012" y="17413"/>
                      <a:pt x="13235" y="15827"/>
                    </a:cubicBezTo>
                    <a:cubicBezTo>
                      <a:pt x="13306" y="15321"/>
                      <a:pt x="13414" y="14808"/>
                      <a:pt x="13528" y="14344"/>
                    </a:cubicBezTo>
                    <a:cubicBezTo>
                      <a:pt x="13726" y="16218"/>
                      <a:pt x="13748" y="16976"/>
                      <a:pt x="13748" y="16976"/>
                    </a:cubicBezTo>
                    <a:cubicBezTo>
                      <a:pt x="13748" y="16976"/>
                      <a:pt x="14182" y="18962"/>
                      <a:pt x="14106" y="20234"/>
                    </a:cubicBezTo>
                    <a:cubicBezTo>
                      <a:pt x="14540" y="20705"/>
                      <a:pt x="14862" y="20600"/>
                      <a:pt x="14819" y="21279"/>
                    </a:cubicBezTo>
                    <a:cubicBezTo>
                      <a:pt x="14804" y="21489"/>
                      <a:pt x="15047" y="21576"/>
                      <a:pt x="15047" y="21576"/>
                    </a:cubicBezTo>
                    <a:lnTo>
                      <a:pt x="16179" y="21576"/>
                    </a:lnTo>
                    <a:lnTo>
                      <a:pt x="15695" y="20810"/>
                    </a:lnTo>
                    <a:cubicBezTo>
                      <a:pt x="15695" y="20810"/>
                      <a:pt x="14888" y="20775"/>
                      <a:pt x="14759" y="18893"/>
                    </a:cubicBezTo>
                    <a:cubicBezTo>
                      <a:pt x="14629" y="17011"/>
                      <a:pt x="15047" y="17446"/>
                      <a:pt x="14982" y="15860"/>
                    </a:cubicBezTo>
                    <a:cubicBezTo>
                      <a:pt x="14934" y="14679"/>
                      <a:pt x="15080" y="13460"/>
                      <a:pt x="15158" y="12914"/>
                    </a:cubicBezTo>
                    <a:cubicBezTo>
                      <a:pt x="15463" y="12560"/>
                      <a:pt x="16744" y="10940"/>
                      <a:pt x="16328" y="9125"/>
                    </a:cubicBezTo>
                    <a:cubicBezTo>
                      <a:pt x="16328" y="9125"/>
                      <a:pt x="16854" y="5759"/>
                      <a:pt x="17850" y="5081"/>
                    </a:cubicBezTo>
                    <a:cubicBezTo>
                      <a:pt x="18250" y="5482"/>
                      <a:pt x="18822" y="5684"/>
                      <a:pt x="19222" y="5484"/>
                    </a:cubicBezTo>
                    <a:cubicBezTo>
                      <a:pt x="19936" y="5918"/>
                      <a:pt x="20236" y="5984"/>
                      <a:pt x="20365" y="6385"/>
                    </a:cubicBezTo>
                    <a:cubicBezTo>
                      <a:pt x="20436" y="6586"/>
                      <a:pt x="20978" y="6519"/>
                      <a:pt x="21049" y="6352"/>
                    </a:cubicBezTo>
                    <a:cubicBezTo>
                      <a:pt x="21235" y="6486"/>
                      <a:pt x="21535" y="6185"/>
                      <a:pt x="21493" y="5884"/>
                    </a:cubicBezTo>
                    <a:cubicBezTo>
                      <a:pt x="21449" y="5584"/>
                      <a:pt x="21600" y="5534"/>
                      <a:pt x="21496" y="5250"/>
                    </a:cubicBezTo>
                    <a:cubicBezTo>
                      <a:pt x="21392" y="4966"/>
                      <a:pt x="20007" y="2993"/>
                      <a:pt x="20007" y="2993"/>
                    </a:cubicBezTo>
                    <a:cubicBezTo>
                      <a:pt x="20007" y="2993"/>
                      <a:pt x="19853" y="1840"/>
                      <a:pt x="19027" y="1359"/>
                    </a:cubicBezTo>
                    <a:cubicBezTo>
                      <a:pt x="19103" y="1062"/>
                      <a:pt x="19142" y="606"/>
                      <a:pt x="19079" y="135"/>
                    </a:cubicBezTo>
                    <a:cubicBezTo>
                      <a:pt x="19065" y="18"/>
                      <a:pt x="19014" y="-24"/>
                      <a:pt x="18953" y="14"/>
                    </a:cubicBezTo>
                    <a:close/>
                    <a:moveTo>
                      <a:pt x="1798" y="9298"/>
                    </a:moveTo>
                    <a:cubicBezTo>
                      <a:pt x="1804" y="9485"/>
                      <a:pt x="1822" y="9677"/>
                      <a:pt x="1856" y="9878"/>
                    </a:cubicBezTo>
                    <a:cubicBezTo>
                      <a:pt x="2284" y="12396"/>
                      <a:pt x="2093" y="13640"/>
                      <a:pt x="1546" y="14586"/>
                    </a:cubicBezTo>
                    <a:cubicBezTo>
                      <a:pt x="1492" y="13086"/>
                      <a:pt x="1433" y="10650"/>
                      <a:pt x="1798" y="9298"/>
                    </a:cubicBezTo>
                    <a:close/>
                  </a:path>
                </a:pathLst>
              </a:custGeom>
              <a:solidFill>
                <a:srgbClr val="000000"/>
              </a:solidFill>
              <a:ln w="38100" cap="flat">
                <a:solidFill>
                  <a:srgbClr val="6F6A5A"/>
                </a:solidFill>
                <a:prstDash val="solid"/>
                <a:miter lim="400000"/>
              </a:ln>
              <a:effectLst/>
            </p:spPr>
            <p:txBody>
              <a:bodyPr wrap="square" lIns="50800" tIns="50800" rIns="50800" bIns="50800" numCol="1" anchor="ctr">
                <a:noAutofit/>
              </a:bodyPr>
              <a:lstStyle/>
              <a:p>
                <a:pPr>
                  <a:defRPr sz="4200">
                    <a:solidFill>
                      <a:srgbClr val="FFFFFF"/>
                    </a:solidFill>
                    <a:effectLst>
                      <a:outerShdw sx="100000" sy="100000" kx="0" ky="0" algn="b" rotWithShape="0" blurRad="25400" dist="12700" dir="5400000">
                        <a:srgbClr val="000000">
                          <a:alpha val="50000"/>
                        </a:srgbClr>
                      </a:outerShdw>
                    </a:effectLst>
                  </a:defRPr>
                </a:pPr>
              </a:p>
            </p:txBody>
          </p:sp>
          <p:sp>
            <p:nvSpPr>
              <p:cNvPr id="144" name="Horse"/>
              <p:cNvSpPr/>
              <p:nvPr/>
            </p:nvSpPr>
            <p:spPr>
              <a:xfrm>
                <a:off x="2431256" y="10790"/>
                <a:ext cx="2235519" cy="1914108"/>
              </a:xfrm>
              <a:custGeom>
                <a:avLst/>
                <a:gdLst/>
                <a:ahLst/>
                <a:cxnLst>
                  <a:cxn ang="0">
                    <a:pos x="wd2" y="hd2"/>
                  </a:cxn>
                  <a:cxn ang="5400000">
                    <a:pos x="wd2" y="hd2"/>
                  </a:cxn>
                  <a:cxn ang="10800000">
                    <a:pos x="wd2" y="hd2"/>
                  </a:cxn>
                  <a:cxn ang="16200000">
                    <a:pos x="wd2" y="hd2"/>
                  </a:cxn>
                </a:cxnLst>
                <a:rect l="0" t="0" r="r" b="b"/>
                <a:pathLst>
                  <a:path w="21533" h="21576" fill="norm" stroke="1" extrusionOk="0">
                    <a:moveTo>
                      <a:pt x="18953" y="14"/>
                    </a:moveTo>
                    <a:cubicBezTo>
                      <a:pt x="18892" y="51"/>
                      <a:pt x="18822" y="169"/>
                      <a:pt x="18765" y="369"/>
                    </a:cubicBezTo>
                    <a:cubicBezTo>
                      <a:pt x="18651" y="770"/>
                      <a:pt x="18251" y="603"/>
                      <a:pt x="18122" y="1155"/>
                    </a:cubicBezTo>
                    <a:cubicBezTo>
                      <a:pt x="18122" y="1155"/>
                      <a:pt x="15299" y="-21"/>
                      <a:pt x="12367" y="4614"/>
                    </a:cubicBezTo>
                    <a:cubicBezTo>
                      <a:pt x="12195" y="4859"/>
                      <a:pt x="11757" y="5217"/>
                      <a:pt x="11434" y="5016"/>
                    </a:cubicBezTo>
                    <a:cubicBezTo>
                      <a:pt x="11478" y="5231"/>
                      <a:pt x="11626" y="5493"/>
                      <a:pt x="11852" y="5717"/>
                    </a:cubicBezTo>
                    <a:cubicBezTo>
                      <a:pt x="10711" y="6070"/>
                      <a:pt x="7840" y="6343"/>
                      <a:pt x="6026" y="5900"/>
                    </a:cubicBezTo>
                    <a:cubicBezTo>
                      <a:pt x="4860" y="5616"/>
                      <a:pt x="3517" y="5988"/>
                      <a:pt x="2662" y="6898"/>
                    </a:cubicBezTo>
                    <a:cubicBezTo>
                      <a:pt x="1922" y="6943"/>
                      <a:pt x="628" y="7355"/>
                      <a:pt x="628" y="9695"/>
                    </a:cubicBezTo>
                    <a:cubicBezTo>
                      <a:pt x="628" y="12970"/>
                      <a:pt x="543" y="16681"/>
                      <a:pt x="0" y="17483"/>
                    </a:cubicBezTo>
                    <a:cubicBezTo>
                      <a:pt x="478" y="17282"/>
                      <a:pt x="890" y="17089"/>
                      <a:pt x="1173" y="16803"/>
                    </a:cubicBezTo>
                    <a:cubicBezTo>
                      <a:pt x="1125" y="18347"/>
                      <a:pt x="1086" y="20189"/>
                      <a:pt x="1086" y="20189"/>
                    </a:cubicBezTo>
                    <a:cubicBezTo>
                      <a:pt x="1086" y="20189"/>
                      <a:pt x="1582" y="20322"/>
                      <a:pt x="1470" y="20957"/>
                    </a:cubicBezTo>
                    <a:cubicBezTo>
                      <a:pt x="1385" y="21375"/>
                      <a:pt x="1657" y="21576"/>
                      <a:pt x="1657" y="21576"/>
                    </a:cubicBezTo>
                    <a:lnTo>
                      <a:pt x="2686" y="21576"/>
                    </a:lnTo>
                    <a:lnTo>
                      <a:pt x="2341" y="20674"/>
                    </a:lnTo>
                    <a:cubicBezTo>
                      <a:pt x="2341" y="20674"/>
                      <a:pt x="1957" y="20374"/>
                      <a:pt x="1942" y="20022"/>
                    </a:cubicBezTo>
                    <a:cubicBezTo>
                      <a:pt x="1922" y="19571"/>
                      <a:pt x="1770" y="16613"/>
                      <a:pt x="3013" y="15059"/>
                    </a:cubicBezTo>
                    <a:cubicBezTo>
                      <a:pt x="2956" y="15778"/>
                      <a:pt x="2899" y="16078"/>
                      <a:pt x="2899" y="16078"/>
                    </a:cubicBezTo>
                    <a:lnTo>
                      <a:pt x="3570" y="20240"/>
                    </a:lnTo>
                    <a:cubicBezTo>
                      <a:pt x="3570" y="20240"/>
                      <a:pt x="4098" y="20423"/>
                      <a:pt x="4084" y="21042"/>
                    </a:cubicBezTo>
                    <a:cubicBezTo>
                      <a:pt x="4069" y="21292"/>
                      <a:pt x="4351" y="21576"/>
                      <a:pt x="4351" y="21576"/>
                    </a:cubicBezTo>
                    <a:lnTo>
                      <a:pt x="5442" y="21576"/>
                    </a:lnTo>
                    <a:lnTo>
                      <a:pt x="4998" y="20674"/>
                    </a:lnTo>
                    <a:cubicBezTo>
                      <a:pt x="4998" y="20674"/>
                      <a:pt x="4198" y="20857"/>
                      <a:pt x="4112" y="17013"/>
                    </a:cubicBezTo>
                    <a:cubicBezTo>
                      <a:pt x="4455" y="16345"/>
                      <a:pt x="4899" y="12536"/>
                      <a:pt x="6341" y="11934"/>
                    </a:cubicBezTo>
                    <a:cubicBezTo>
                      <a:pt x="6341" y="11934"/>
                      <a:pt x="8049" y="13317"/>
                      <a:pt x="12118" y="13464"/>
                    </a:cubicBezTo>
                    <a:cubicBezTo>
                      <a:pt x="11951" y="15958"/>
                      <a:pt x="11800" y="16943"/>
                      <a:pt x="11800" y="16943"/>
                    </a:cubicBezTo>
                    <a:cubicBezTo>
                      <a:pt x="11800" y="16943"/>
                      <a:pt x="11873" y="18929"/>
                      <a:pt x="11566" y="20201"/>
                    </a:cubicBezTo>
                    <a:cubicBezTo>
                      <a:pt x="11915" y="20672"/>
                      <a:pt x="12256" y="20566"/>
                      <a:pt x="12090" y="21246"/>
                    </a:cubicBezTo>
                    <a:cubicBezTo>
                      <a:pt x="12037" y="21455"/>
                      <a:pt x="12264" y="21543"/>
                      <a:pt x="12264" y="21543"/>
                    </a:cubicBezTo>
                    <a:lnTo>
                      <a:pt x="13396" y="21543"/>
                    </a:lnTo>
                    <a:lnTo>
                      <a:pt x="13052" y="20777"/>
                    </a:lnTo>
                    <a:cubicBezTo>
                      <a:pt x="13052" y="20777"/>
                      <a:pt x="12251" y="20742"/>
                      <a:pt x="12462" y="18860"/>
                    </a:cubicBezTo>
                    <a:cubicBezTo>
                      <a:pt x="12674" y="16978"/>
                      <a:pt x="13012" y="17413"/>
                      <a:pt x="13235" y="15827"/>
                    </a:cubicBezTo>
                    <a:cubicBezTo>
                      <a:pt x="13306" y="15321"/>
                      <a:pt x="13414" y="14808"/>
                      <a:pt x="13528" y="14344"/>
                    </a:cubicBezTo>
                    <a:cubicBezTo>
                      <a:pt x="13726" y="16218"/>
                      <a:pt x="13748" y="16976"/>
                      <a:pt x="13748" y="16976"/>
                    </a:cubicBezTo>
                    <a:cubicBezTo>
                      <a:pt x="13748" y="16976"/>
                      <a:pt x="14182" y="18962"/>
                      <a:pt x="14106" y="20234"/>
                    </a:cubicBezTo>
                    <a:cubicBezTo>
                      <a:pt x="14540" y="20705"/>
                      <a:pt x="14862" y="20600"/>
                      <a:pt x="14819" y="21279"/>
                    </a:cubicBezTo>
                    <a:cubicBezTo>
                      <a:pt x="14804" y="21489"/>
                      <a:pt x="15047" y="21576"/>
                      <a:pt x="15047" y="21576"/>
                    </a:cubicBezTo>
                    <a:lnTo>
                      <a:pt x="16179" y="21576"/>
                    </a:lnTo>
                    <a:lnTo>
                      <a:pt x="15695" y="20810"/>
                    </a:lnTo>
                    <a:cubicBezTo>
                      <a:pt x="15695" y="20810"/>
                      <a:pt x="14888" y="20775"/>
                      <a:pt x="14759" y="18893"/>
                    </a:cubicBezTo>
                    <a:cubicBezTo>
                      <a:pt x="14629" y="17011"/>
                      <a:pt x="15047" y="17446"/>
                      <a:pt x="14982" y="15860"/>
                    </a:cubicBezTo>
                    <a:cubicBezTo>
                      <a:pt x="14934" y="14679"/>
                      <a:pt x="15080" y="13460"/>
                      <a:pt x="15158" y="12914"/>
                    </a:cubicBezTo>
                    <a:cubicBezTo>
                      <a:pt x="15463" y="12560"/>
                      <a:pt x="16744" y="10940"/>
                      <a:pt x="16328" y="9125"/>
                    </a:cubicBezTo>
                    <a:cubicBezTo>
                      <a:pt x="16328" y="9125"/>
                      <a:pt x="16854" y="5759"/>
                      <a:pt x="17850" y="5081"/>
                    </a:cubicBezTo>
                    <a:cubicBezTo>
                      <a:pt x="18250" y="5482"/>
                      <a:pt x="18822" y="5684"/>
                      <a:pt x="19222" y="5484"/>
                    </a:cubicBezTo>
                    <a:cubicBezTo>
                      <a:pt x="19936" y="5918"/>
                      <a:pt x="20236" y="5984"/>
                      <a:pt x="20365" y="6385"/>
                    </a:cubicBezTo>
                    <a:cubicBezTo>
                      <a:pt x="20436" y="6586"/>
                      <a:pt x="20978" y="6519"/>
                      <a:pt x="21049" y="6352"/>
                    </a:cubicBezTo>
                    <a:cubicBezTo>
                      <a:pt x="21235" y="6486"/>
                      <a:pt x="21535" y="6185"/>
                      <a:pt x="21493" y="5884"/>
                    </a:cubicBezTo>
                    <a:cubicBezTo>
                      <a:pt x="21449" y="5584"/>
                      <a:pt x="21600" y="5534"/>
                      <a:pt x="21496" y="5250"/>
                    </a:cubicBezTo>
                    <a:cubicBezTo>
                      <a:pt x="21392" y="4966"/>
                      <a:pt x="20007" y="2993"/>
                      <a:pt x="20007" y="2993"/>
                    </a:cubicBezTo>
                    <a:cubicBezTo>
                      <a:pt x="20007" y="2993"/>
                      <a:pt x="19853" y="1840"/>
                      <a:pt x="19027" y="1359"/>
                    </a:cubicBezTo>
                    <a:cubicBezTo>
                      <a:pt x="19103" y="1062"/>
                      <a:pt x="19142" y="606"/>
                      <a:pt x="19079" y="135"/>
                    </a:cubicBezTo>
                    <a:cubicBezTo>
                      <a:pt x="19065" y="18"/>
                      <a:pt x="19014" y="-24"/>
                      <a:pt x="18953" y="14"/>
                    </a:cubicBezTo>
                    <a:close/>
                    <a:moveTo>
                      <a:pt x="1798" y="9298"/>
                    </a:moveTo>
                    <a:cubicBezTo>
                      <a:pt x="1804" y="9485"/>
                      <a:pt x="1822" y="9677"/>
                      <a:pt x="1856" y="9878"/>
                    </a:cubicBezTo>
                    <a:cubicBezTo>
                      <a:pt x="2284" y="12396"/>
                      <a:pt x="2093" y="13640"/>
                      <a:pt x="1546" y="14586"/>
                    </a:cubicBezTo>
                    <a:cubicBezTo>
                      <a:pt x="1492" y="13086"/>
                      <a:pt x="1433" y="10650"/>
                      <a:pt x="1798" y="9298"/>
                    </a:cubicBezTo>
                    <a:close/>
                  </a:path>
                </a:pathLst>
              </a:custGeom>
              <a:solidFill>
                <a:srgbClr val="FF2600"/>
              </a:solidFill>
              <a:ln w="38100" cap="flat">
                <a:solidFill>
                  <a:srgbClr val="6F6A5A"/>
                </a:solidFill>
                <a:prstDash val="solid"/>
                <a:miter lim="400000"/>
              </a:ln>
              <a:effectLst/>
            </p:spPr>
            <p:txBody>
              <a:bodyPr wrap="square" lIns="50800" tIns="50800" rIns="50800" bIns="50800" numCol="1" anchor="ctr">
                <a:noAutofit/>
              </a:bodyPr>
              <a:lstStyle/>
              <a:p>
                <a:pPr>
                  <a:defRPr sz="4200">
                    <a:solidFill>
                      <a:srgbClr val="FFFFFF"/>
                    </a:solidFill>
                    <a:effectLst>
                      <a:outerShdw sx="100000" sy="100000" kx="0" ky="0" algn="b" rotWithShape="0" blurRad="25400" dist="12700" dir="5400000">
                        <a:srgbClr val="000000">
                          <a:alpha val="50000"/>
                        </a:srgbClr>
                      </a:outerShdw>
                    </a:effectLst>
                  </a:defRPr>
                </a:pPr>
              </a:p>
            </p:txBody>
          </p:sp>
          <p:sp>
            <p:nvSpPr>
              <p:cNvPr id="145" name="Horse"/>
              <p:cNvSpPr/>
              <p:nvPr/>
            </p:nvSpPr>
            <p:spPr>
              <a:xfrm>
                <a:off x="7281557" y="4343"/>
                <a:ext cx="2250578" cy="1927002"/>
              </a:xfrm>
              <a:custGeom>
                <a:avLst/>
                <a:gdLst/>
                <a:ahLst/>
                <a:cxnLst>
                  <a:cxn ang="0">
                    <a:pos x="wd2" y="hd2"/>
                  </a:cxn>
                  <a:cxn ang="5400000">
                    <a:pos x="wd2" y="hd2"/>
                  </a:cxn>
                  <a:cxn ang="10800000">
                    <a:pos x="wd2" y="hd2"/>
                  </a:cxn>
                  <a:cxn ang="16200000">
                    <a:pos x="wd2" y="hd2"/>
                  </a:cxn>
                </a:cxnLst>
                <a:rect l="0" t="0" r="r" b="b"/>
                <a:pathLst>
                  <a:path w="21533" h="21576" fill="norm" stroke="1" extrusionOk="0">
                    <a:moveTo>
                      <a:pt x="18953" y="14"/>
                    </a:moveTo>
                    <a:cubicBezTo>
                      <a:pt x="18892" y="51"/>
                      <a:pt x="18822" y="169"/>
                      <a:pt x="18765" y="369"/>
                    </a:cubicBezTo>
                    <a:cubicBezTo>
                      <a:pt x="18651" y="770"/>
                      <a:pt x="18251" y="603"/>
                      <a:pt x="18122" y="1155"/>
                    </a:cubicBezTo>
                    <a:cubicBezTo>
                      <a:pt x="18122" y="1155"/>
                      <a:pt x="15299" y="-21"/>
                      <a:pt x="12367" y="4614"/>
                    </a:cubicBezTo>
                    <a:cubicBezTo>
                      <a:pt x="12195" y="4859"/>
                      <a:pt x="11757" y="5217"/>
                      <a:pt x="11434" y="5016"/>
                    </a:cubicBezTo>
                    <a:cubicBezTo>
                      <a:pt x="11478" y="5231"/>
                      <a:pt x="11626" y="5493"/>
                      <a:pt x="11852" y="5717"/>
                    </a:cubicBezTo>
                    <a:cubicBezTo>
                      <a:pt x="10711" y="6070"/>
                      <a:pt x="7840" y="6343"/>
                      <a:pt x="6026" y="5900"/>
                    </a:cubicBezTo>
                    <a:cubicBezTo>
                      <a:pt x="4860" y="5616"/>
                      <a:pt x="3517" y="5988"/>
                      <a:pt x="2662" y="6898"/>
                    </a:cubicBezTo>
                    <a:cubicBezTo>
                      <a:pt x="1922" y="6943"/>
                      <a:pt x="628" y="7355"/>
                      <a:pt x="628" y="9695"/>
                    </a:cubicBezTo>
                    <a:cubicBezTo>
                      <a:pt x="628" y="12970"/>
                      <a:pt x="543" y="16681"/>
                      <a:pt x="0" y="17483"/>
                    </a:cubicBezTo>
                    <a:cubicBezTo>
                      <a:pt x="478" y="17282"/>
                      <a:pt x="890" y="17089"/>
                      <a:pt x="1173" y="16803"/>
                    </a:cubicBezTo>
                    <a:cubicBezTo>
                      <a:pt x="1125" y="18347"/>
                      <a:pt x="1086" y="20189"/>
                      <a:pt x="1086" y="20189"/>
                    </a:cubicBezTo>
                    <a:cubicBezTo>
                      <a:pt x="1086" y="20189"/>
                      <a:pt x="1582" y="20322"/>
                      <a:pt x="1470" y="20957"/>
                    </a:cubicBezTo>
                    <a:cubicBezTo>
                      <a:pt x="1385" y="21375"/>
                      <a:pt x="1657" y="21576"/>
                      <a:pt x="1657" y="21576"/>
                    </a:cubicBezTo>
                    <a:lnTo>
                      <a:pt x="2686" y="21576"/>
                    </a:lnTo>
                    <a:lnTo>
                      <a:pt x="2341" y="20674"/>
                    </a:lnTo>
                    <a:cubicBezTo>
                      <a:pt x="2341" y="20674"/>
                      <a:pt x="1957" y="20374"/>
                      <a:pt x="1942" y="20022"/>
                    </a:cubicBezTo>
                    <a:cubicBezTo>
                      <a:pt x="1922" y="19571"/>
                      <a:pt x="1770" y="16613"/>
                      <a:pt x="3013" y="15059"/>
                    </a:cubicBezTo>
                    <a:cubicBezTo>
                      <a:pt x="2956" y="15778"/>
                      <a:pt x="2899" y="16078"/>
                      <a:pt x="2899" y="16078"/>
                    </a:cubicBezTo>
                    <a:lnTo>
                      <a:pt x="3570" y="20240"/>
                    </a:lnTo>
                    <a:cubicBezTo>
                      <a:pt x="3570" y="20240"/>
                      <a:pt x="4098" y="20423"/>
                      <a:pt x="4084" y="21042"/>
                    </a:cubicBezTo>
                    <a:cubicBezTo>
                      <a:pt x="4069" y="21292"/>
                      <a:pt x="4351" y="21576"/>
                      <a:pt x="4351" y="21576"/>
                    </a:cubicBezTo>
                    <a:lnTo>
                      <a:pt x="5442" y="21576"/>
                    </a:lnTo>
                    <a:lnTo>
                      <a:pt x="4998" y="20674"/>
                    </a:lnTo>
                    <a:cubicBezTo>
                      <a:pt x="4998" y="20674"/>
                      <a:pt x="4198" y="20857"/>
                      <a:pt x="4112" y="17013"/>
                    </a:cubicBezTo>
                    <a:cubicBezTo>
                      <a:pt x="4455" y="16345"/>
                      <a:pt x="4899" y="12536"/>
                      <a:pt x="6341" y="11934"/>
                    </a:cubicBezTo>
                    <a:cubicBezTo>
                      <a:pt x="6341" y="11934"/>
                      <a:pt x="8049" y="13317"/>
                      <a:pt x="12118" y="13464"/>
                    </a:cubicBezTo>
                    <a:cubicBezTo>
                      <a:pt x="11951" y="15958"/>
                      <a:pt x="11800" y="16943"/>
                      <a:pt x="11800" y="16943"/>
                    </a:cubicBezTo>
                    <a:cubicBezTo>
                      <a:pt x="11800" y="16943"/>
                      <a:pt x="11873" y="18929"/>
                      <a:pt x="11566" y="20201"/>
                    </a:cubicBezTo>
                    <a:cubicBezTo>
                      <a:pt x="11915" y="20672"/>
                      <a:pt x="12256" y="20566"/>
                      <a:pt x="12090" y="21246"/>
                    </a:cubicBezTo>
                    <a:cubicBezTo>
                      <a:pt x="12037" y="21455"/>
                      <a:pt x="12264" y="21543"/>
                      <a:pt x="12264" y="21543"/>
                    </a:cubicBezTo>
                    <a:lnTo>
                      <a:pt x="13396" y="21543"/>
                    </a:lnTo>
                    <a:lnTo>
                      <a:pt x="13052" y="20777"/>
                    </a:lnTo>
                    <a:cubicBezTo>
                      <a:pt x="13052" y="20777"/>
                      <a:pt x="12251" y="20742"/>
                      <a:pt x="12462" y="18860"/>
                    </a:cubicBezTo>
                    <a:cubicBezTo>
                      <a:pt x="12674" y="16978"/>
                      <a:pt x="13012" y="17413"/>
                      <a:pt x="13235" y="15827"/>
                    </a:cubicBezTo>
                    <a:cubicBezTo>
                      <a:pt x="13306" y="15321"/>
                      <a:pt x="13414" y="14808"/>
                      <a:pt x="13528" y="14344"/>
                    </a:cubicBezTo>
                    <a:cubicBezTo>
                      <a:pt x="13726" y="16218"/>
                      <a:pt x="13748" y="16976"/>
                      <a:pt x="13748" y="16976"/>
                    </a:cubicBezTo>
                    <a:cubicBezTo>
                      <a:pt x="13748" y="16976"/>
                      <a:pt x="14182" y="18962"/>
                      <a:pt x="14106" y="20234"/>
                    </a:cubicBezTo>
                    <a:cubicBezTo>
                      <a:pt x="14540" y="20705"/>
                      <a:pt x="14862" y="20600"/>
                      <a:pt x="14819" y="21279"/>
                    </a:cubicBezTo>
                    <a:cubicBezTo>
                      <a:pt x="14804" y="21489"/>
                      <a:pt x="15047" y="21576"/>
                      <a:pt x="15047" y="21576"/>
                    </a:cubicBezTo>
                    <a:lnTo>
                      <a:pt x="16179" y="21576"/>
                    </a:lnTo>
                    <a:lnTo>
                      <a:pt x="15695" y="20810"/>
                    </a:lnTo>
                    <a:cubicBezTo>
                      <a:pt x="15695" y="20810"/>
                      <a:pt x="14888" y="20775"/>
                      <a:pt x="14759" y="18893"/>
                    </a:cubicBezTo>
                    <a:cubicBezTo>
                      <a:pt x="14629" y="17011"/>
                      <a:pt x="15047" y="17446"/>
                      <a:pt x="14982" y="15860"/>
                    </a:cubicBezTo>
                    <a:cubicBezTo>
                      <a:pt x="14934" y="14679"/>
                      <a:pt x="15080" y="13460"/>
                      <a:pt x="15158" y="12914"/>
                    </a:cubicBezTo>
                    <a:cubicBezTo>
                      <a:pt x="15463" y="12560"/>
                      <a:pt x="16744" y="10940"/>
                      <a:pt x="16328" y="9125"/>
                    </a:cubicBezTo>
                    <a:cubicBezTo>
                      <a:pt x="16328" y="9125"/>
                      <a:pt x="16854" y="5759"/>
                      <a:pt x="17850" y="5081"/>
                    </a:cubicBezTo>
                    <a:cubicBezTo>
                      <a:pt x="18250" y="5482"/>
                      <a:pt x="18822" y="5684"/>
                      <a:pt x="19222" y="5484"/>
                    </a:cubicBezTo>
                    <a:cubicBezTo>
                      <a:pt x="19936" y="5918"/>
                      <a:pt x="20236" y="5984"/>
                      <a:pt x="20365" y="6385"/>
                    </a:cubicBezTo>
                    <a:cubicBezTo>
                      <a:pt x="20436" y="6586"/>
                      <a:pt x="20978" y="6519"/>
                      <a:pt x="21049" y="6352"/>
                    </a:cubicBezTo>
                    <a:cubicBezTo>
                      <a:pt x="21235" y="6486"/>
                      <a:pt x="21535" y="6185"/>
                      <a:pt x="21493" y="5884"/>
                    </a:cubicBezTo>
                    <a:cubicBezTo>
                      <a:pt x="21449" y="5584"/>
                      <a:pt x="21600" y="5534"/>
                      <a:pt x="21496" y="5250"/>
                    </a:cubicBezTo>
                    <a:cubicBezTo>
                      <a:pt x="21392" y="4966"/>
                      <a:pt x="20007" y="2993"/>
                      <a:pt x="20007" y="2993"/>
                    </a:cubicBezTo>
                    <a:cubicBezTo>
                      <a:pt x="20007" y="2993"/>
                      <a:pt x="19853" y="1840"/>
                      <a:pt x="19027" y="1359"/>
                    </a:cubicBezTo>
                    <a:cubicBezTo>
                      <a:pt x="19103" y="1062"/>
                      <a:pt x="19142" y="606"/>
                      <a:pt x="19079" y="135"/>
                    </a:cubicBezTo>
                    <a:cubicBezTo>
                      <a:pt x="19065" y="18"/>
                      <a:pt x="19014" y="-24"/>
                      <a:pt x="18953" y="14"/>
                    </a:cubicBezTo>
                    <a:close/>
                    <a:moveTo>
                      <a:pt x="1798" y="9298"/>
                    </a:moveTo>
                    <a:cubicBezTo>
                      <a:pt x="1804" y="9485"/>
                      <a:pt x="1822" y="9677"/>
                      <a:pt x="1856" y="9878"/>
                    </a:cubicBezTo>
                    <a:cubicBezTo>
                      <a:pt x="2284" y="12396"/>
                      <a:pt x="2093" y="13640"/>
                      <a:pt x="1546" y="14586"/>
                    </a:cubicBezTo>
                    <a:cubicBezTo>
                      <a:pt x="1492" y="13086"/>
                      <a:pt x="1433" y="10650"/>
                      <a:pt x="1798" y="9298"/>
                    </a:cubicBezTo>
                    <a:close/>
                  </a:path>
                </a:pathLst>
              </a:custGeom>
              <a:solidFill>
                <a:srgbClr val="FFE7A7"/>
              </a:solidFill>
              <a:ln w="38100" cap="flat">
                <a:solidFill>
                  <a:srgbClr val="6F6A5A"/>
                </a:solidFill>
                <a:prstDash val="solid"/>
                <a:miter lim="400000"/>
              </a:ln>
              <a:effectLst/>
            </p:spPr>
            <p:txBody>
              <a:bodyPr wrap="square" lIns="50800" tIns="50800" rIns="50800" bIns="50800" numCol="1" anchor="ctr">
                <a:noAutofit/>
              </a:bodyPr>
              <a:lstStyle/>
              <a:p>
                <a:pPr>
                  <a:defRPr sz="4200">
                    <a:solidFill>
                      <a:srgbClr val="FFFFFF"/>
                    </a:solidFill>
                    <a:effectLst>
                      <a:outerShdw sx="100000" sy="100000" kx="0" ky="0" algn="b" rotWithShape="0" blurRad="25400" dist="12700" dir="5400000">
                        <a:srgbClr val="000000">
                          <a:alpha val="50000"/>
                        </a:srgbClr>
                      </a:outerShdw>
                    </a:effectLst>
                  </a:defRPr>
                </a:pPr>
              </a:p>
            </p:txBody>
          </p:sp>
          <p:sp>
            <p:nvSpPr>
              <p:cNvPr id="146" name="5"/>
              <p:cNvSpPr/>
              <p:nvPr/>
            </p:nvSpPr>
            <p:spPr>
              <a:xfrm>
                <a:off x="9668768" y="0"/>
                <a:ext cx="2052900" cy="1935688"/>
              </a:xfrm>
              <a:prstGeom prst="ellipse">
                <a:avLst/>
              </a:prstGeom>
              <a:blipFill rotWithShape="1">
                <a:blip r:embed="rId2"/>
                <a:srcRect l="0" t="0" r="0" b="0"/>
                <a:tile tx="0" ty="0" sx="100000" sy="100000" flip="none" algn="tl"/>
              </a:blip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8000">
                    <a:solidFill>
                      <a:srgbClr val="FFFFFF"/>
                    </a:solidFill>
                    <a:effectLst>
                      <a:outerShdw sx="100000" sy="100000" kx="0" ky="0" algn="b" rotWithShape="0" blurRad="25400" dist="12700" dir="5400000">
                        <a:srgbClr val="000000">
                          <a:alpha val="50000"/>
                        </a:srgbClr>
                      </a:outerShdw>
                    </a:effectLst>
                  </a:defRPr>
                </a:lvl1pPr>
              </a:lstStyle>
              <a:p>
                <a:pPr/>
                <a:r>
                  <a:t>5</a:t>
                </a:r>
              </a:p>
            </p:txBody>
          </p:sp>
          <p:sp>
            <p:nvSpPr>
              <p:cNvPr id="147" name="6"/>
              <p:cNvSpPr/>
              <p:nvPr/>
            </p:nvSpPr>
            <p:spPr>
              <a:xfrm>
                <a:off x="12097224" y="2600"/>
                <a:ext cx="2061857" cy="1930487"/>
              </a:xfrm>
              <a:prstGeom prst="ellipse">
                <a:avLst/>
              </a:prstGeom>
              <a:blipFill rotWithShape="1">
                <a:blip r:embed="rId3"/>
                <a:srcRect l="0" t="0" r="0" b="0"/>
                <a:tile tx="0" ty="0" sx="100000" sy="100000" flip="none" algn="tl"/>
              </a:blipFill>
              <a:ln w="12700" cap="flat">
                <a:noFill/>
                <a:miter lim="400000"/>
              </a:ln>
              <a:effectLst>
                <a:outerShdw sx="100000" sy="100000" kx="0" ky="0" algn="b" rotWithShape="0" blurRad="50800" dist="25400" dir="5400000">
                  <a:srgbClr val="000000">
                    <a:alpha val="60000"/>
                  </a:srgbClr>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8000">
                    <a:solidFill>
                      <a:srgbClr val="FFFFFF"/>
                    </a:solidFill>
                    <a:effectLst>
                      <a:outerShdw sx="100000" sy="100000" kx="0" ky="0" algn="b" rotWithShape="0" blurRad="25400" dist="12700" dir="5400000">
                        <a:srgbClr val="000000">
                          <a:alpha val="50000"/>
                        </a:srgbClr>
                      </a:outerShdw>
                    </a:effectLst>
                  </a:defRPr>
                </a:lvl1pPr>
              </a:lstStyle>
              <a:p>
                <a:pPr/>
                <a:r>
                  <a:t>6</a:t>
                </a:r>
              </a:p>
            </p:txBody>
          </p:sp>
        </p:grpSp>
        <p:sp>
          <p:nvSpPr>
            <p:cNvPr id="149" name="96 A.D."/>
            <p:cNvSpPr/>
            <p:nvPr/>
          </p:nvSpPr>
          <p:spPr>
            <a:xfrm>
              <a:off x="0" y="3243125"/>
              <a:ext cx="3076575" cy="17045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127" y="0"/>
                  </a:moveTo>
                  <a:lnTo>
                    <a:pt x="4235" y="5507"/>
                  </a:lnTo>
                  <a:lnTo>
                    <a:pt x="446" y="5507"/>
                  </a:lnTo>
                  <a:cubicBezTo>
                    <a:pt x="200" y="5507"/>
                    <a:pt x="0" y="5867"/>
                    <a:pt x="0" y="6312"/>
                  </a:cubicBezTo>
                  <a:lnTo>
                    <a:pt x="0" y="20795"/>
                  </a:lnTo>
                  <a:cubicBezTo>
                    <a:pt x="0" y="21240"/>
                    <a:pt x="200" y="21600"/>
                    <a:pt x="446" y="21600"/>
                  </a:cubicBezTo>
                  <a:lnTo>
                    <a:pt x="21154" y="21600"/>
                  </a:lnTo>
                  <a:cubicBezTo>
                    <a:pt x="21400" y="21600"/>
                    <a:pt x="21600" y="21240"/>
                    <a:pt x="21600" y="20795"/>
                  </a:cubicBezTo>
                  <a:lnTo>
                    <a:pt x="21600" y="6312"/>
                  </a:lnTo>
                  <a:cubicBezTo>
                    <a:pt x="21600" y="5867"/>
                    <a:pt x="21400" y="5507"/>
                    <a:pt x="21154" y="5507"/>
                  </a:cubicBezTo>
                  <a:lnTo>
                    <a:pt x="6019" y="5507"/>
                  </a:lnTo>
                  <a:lnTo>
                    <a:pt x="5127" y="0"/>
                  </a:lnTo>
                  <a:close/>
                </a:path>
              </a:pathLst>
            </a:custGeom>
            <a:blipFill rotWithShape="1">
              <a:blip r:embed="rId4"/>
              <a:srcRect l="0" t="0" r="0" b="0"/>
              <a:tile tx="0" ty="0" sx="100000" sy="100000" flip="none" algn="tl"/>
            </a:blip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4200">
                  <a:solidFill>
                    <a:srgbClr val="FFFFFF"/>
                  </a:solidFill>
                  <a:effectLst>
                    <a:outerShdw sx="100000" sy="100000" kx="0" ky="0" algn="b" rotWithShape="0" blurRad="25400" dist="12700" dir="5400000">
                      <a:srgbClr val="000000">
                        <a:alpha val="50000"/>
                      </a:srgbClr>
                    </a:outerShdw>
                  </a:effectLst>
                </a:defRPr>
              </a:lvl1pPr>
            </a:lstStyle>
            <a:p>
              <a:pPr/>
              <a:r>
                <a:t>96 A.D.</a:t>
              </a:r>
            </a:p>
          </p:txBody>
        </p:sp>
        <p:sp>
          <p:nvSpPr>
            <p:cNvPr id="150" name="7"/>
            <p:cNvSpPr/>
            <p:nvPr/>
          </p:nvSpPr>
          <p:spPr>
            <a:xfrm>
              <a:off x="15048594" y="897391"/>
              <a:ext cx="2061857" cy="1930488"/>
            </a:xfrm>
            <a:prstGeom prst="ellipse">
              <a:avLst/>
            </a:prstGeom>
            <a:gradFill flip="none" rotWithShape="1">
              <a:gsLst>
                <a:gs pos="0">
                  <a:schemeClr val="accent2"/>
                </a:gs>
                <a:gs pos="100000">
                  <a:schemeClr val="accent2">
                    <a:hueOff val="376119"/>
                    <a:satOff val="3650"/>
                    <a:lumOff val="-13970"/>
                  </a:schemeClr>
                </a:gs>
              </a:gsLst>
              <a:lin ang="5400000" scaled="0"/>
            </a:gra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8000">
                  <a:solidFill>
                    <a:srgbClr val="FFFFFF"/>
                  </a:solidFill>
                  <a:effectLst>
                    <a:outerShdw sx="100000" sy="100000" kx="0" ky="0" algn="b" rotWithShape="0" blurRad="25400" dist="12700" dir="5400000">
                      <a:srgbClr val="000000">
                        <a:alpha val="50000"/>
                      </a:srgbClr>
                    </a:outerShdw>
                  </a:effectLst>
                </a:defRPr>
              </a:lvl1pPr>
            </a:lstStyle>
            <a:p>
              <a:pPr/>
              <a:r>
                <a:t>7</a:t>
              </a:r>
            </a:p>
          </p:txBody>
        </p:sp>
        <p:sp>
          <p:nvSpPr>
            <p:cNvPr id="151" name="Trumpet"/>
            <p:cNvSpPr/>
            <p:nvPr/>
          </p:nvSpPr>
          <p:spPr>
            <a:xfrm rot="16200000">
              <a:off x="18238922" y="884396"/>
              <a:ext cx="2746510" cy="977718"/>
            </a:xfrm>
            <a:custGeom>
              <a:avLst/>
              <a:gdLst/>
              <a:ahLst/>
              <a:cxnLst>
                <a:cxn ang="0">
                  <a:pos x="wd2" y="hd2"/>
                </a:cxn>
                <a:cxn ang="5400000">
                  <a:pos x="wd2" y="hd2"/>
                </a:cxn>
                <a:cxn ang="10800000">
                  <a:pos x="wd2" y="hd2"/>
                </a:cxn>
                <a:cxn ang="16200000">
                  <a:pos x="wd2" y="hd2"/>
                </a:cxn>
              </a:cxnLst>
              <a:rect l="0" t="0" r="r" b="b"/>
              <a:pathLst>
                <a:path w="21600" h="21588" fill="norm" stroke="1" extrusionOk="0">
                  <a:moveTo>
                    <a:pt x="21546" y="3"/>
                  </a:moveTo>
                  <a:cubicBezTo>
                    <a:pt x="21517" y="-12"/>
                    <a:pt x="21484" y="22"/>
                    <a:pt x="21471" y="118"/>
                  </a:cubicBezTo>
                  <a:cubicBezTo>
                    <a:pt x="21296" y="1415"/>
                    <a:pt x="20888" y="3302"/>
                    <a:pt x="19932" y="4635"/>
                  </a:cubicBezTo>
                  <a:cubicBezTo>
                    <a:pt x="19274" y="5552"/>
                    <a:pt x="15973" y="6221"/>
                    <a:pt x="12320" y="6695"/>
                  </a:cubicBezTo>
                  <a:cubicBezTo>
                    <a:pt x="12313" y="6692"/>
                    <a:pt x="12307" y="6692"/>
                    <a:pt x="12300" y="6690"/>
                  </a:cubicBezTo>
                  <a:cubicBezTo>
                    <a:pt x="12208" y="6671"/>
                    <a:pt x="12125" y="6552"/>
                    <a:pt x="12065" y="6355"/>
                  </a:cubicBezTo>
                  <a:cubicBezTo>
                    <a:pt x="12005" y="6159"/>
                    <a:pt x="11976" y="5909"/>
                    <a:pt x="11983" y="5653"/>
                  </a:cubicBezTo>
                  <a:cubicBezTo>
                    <a:pt x="11998" y="5121"/>
                    <a:pt x="12163" y="4719"/>
                    <a:pt x="12353" y="4759"/>
                  </a:cubicBezTo>
                  <a:cubicBezTo>
                    <a:pt x="12516" y="4792"/>
                    <a:pt x="12660" y="4445"/>
                    <a:pt x="12673" y="3985"/>
                  </a:cubicBezTo>
                  <a:cubicBezTo>
                    <a:pt x="12685" y="3522"/>
                    <a:pt x="12562" y="3116"/>
                    <a:pt x="12397" y="3081"/>
                  </a:cubicBezTo>
                  <a:cubicBezTo>
                    <a:pt x="11878" y="2973"/>
                    <a:pt x="11423" y="4072"/>
                    <a:pt x="11384" y="5529"/>
                  </a:cubicBezTo>
                  <a:cubicBezTo>
                    <a:pt x="11372" y="5982"/>
                    <a:pt x="11402" y="6417"/>
                    <a:pt x="11464" y="6805"/>
                  </a:cubicBezTo>
                  <a:cubicBezTo>
                    <a:pt x="11312" y="6823"/>
                    <a:pt x="11160" y="6840"/>
                    <a:pt x="11008" y="6857"/>
                  </a:cubicBezTo>
                  <a:lnTo>
                    <a:pt x="11008" y="4960"/>
                  </a:lnTo>
                  <a:lnTo>
                    <a:pt x="10676" y="4960"/>
                  </a:lnTo>
                  <a:lnTo>
                    <a:pt x="10676" y="3688"/>
                  </a:lnTo>
                  <a:lnTo>
                    <a:pt x="10863" y="3688"/>
                  </a:lnTo>
                  <a:lnTo>
                    <a:pt x="10863" y="2455"/>
                  </a:lnTo>
                  <a:lnTo>
                    <a:pt x="10037" y="2455"/>
                  </a:lnTo>
                  <a:lnTo>
                    <a:pt x="10037" y="3688"/>
                  </a:lnTo>
                  <a:lnTo>
                    <a:pt x="10223" y="3688"/>
                  </a:lnTo>
                  <a:lnTo>
                    <a:pt x="10223" y="4960"/>
                  </a:lnTo>
                  <a:lnTo>
                    <a:pt x="9891" y="4960"/>
                  </a:lnTo>
                  <a:lnTo>
                    <a:pt x="9891" y="6982"/>
                  </a:lnTo>
                  <a:cubicBezTo>
                    <a:pt x="9772" y="6994"/>
                    <a:pt x="9652" y="7003"/>
                    <a:pt x="9533" y="7015"/>
                  </a:cubicBezTo>
                  <a:lnTo>
                    <a:pt x="9533" y="4960"/>
                  </a:lnTo>
                  <a:lnTo>
                    <a:pt x="9201" y="4960"/>
                  </a:lnTo>
                  <a:lnTo>
                    <a:pt x="9201" y="3688"/>
                  </a:lnTo>
                  <a:lnTo>
                    <a:pt x="9389" y="3688"/>
                  </a:lnTo>
                  <a:lnTo>
                    <a:pt x="9389" y="2455"/>
                  </a:lnTo>
                  <a:lnTo>
                    <a:pt x="8563" y="2455"/>
                  </a:lnTo>
                  <a:lnTo>
                    <a:pt x="8563" y="3688"/>
                  </a:lnTo>
                  <a:lnTo>
                    <a:pt x="8749" y="3688"/>
                  </a:lnTo>
                  <a:lnTo>
                    <a:pt x="8749" y="4960"/>
                  </a:lnTo>
                  <a:lnTo>
                    <a:pt x="8417" y="4960"/>
                  </a:lnTo>
                  <a:lnTo>
                    <a:pt x="8417" y="7125"/>
                  </a:lnTo>
                  <a:cubicBezTo>
                    <a:pt x="8297" y="7136"/>
                    <a:pt x="8178" y="7148"/>
                    <a:pt x="8059" y="7158"/>
                  </a:cubicBezTo>
                  <a:lnTo>
                    <a:pt x="8059" y="4960"/>
                  </a:lnTo>
                  <a:lnTo>
                    <a:pt x="7727" y="4960"/>
                  </a:lnTo>
                  <a:lnTo>
                    <a:pt x="7727" y="3688"/>
                  </a:lnTo>
                  <a:lnTo>
                    <a:pt x="7914" y="3688"/>
                  </a:lnTo>
                  <a:lnTo>
                    <a:pt x="7914" y="2455"/>
                  </a:lnTo>
                  <a:lnTo>
                    <a:pt x="7089" y="2455"/>
                  </a:lnTo>
                  <a:lnTo>
                    <a:pt x="7089" y="3688"/>
                  </a:lnTo>
                  <a:lnTo>
                    <a:pt x="7274" y="3688"/>
                  </a:lnTo>
                  <a:lnTo>
                    <a:pt x="7274" y="4960"/>
                  </a:lnTo>
                  <a:lnTo>
                    <a:pt x="6942" y="4960"/>
                  </a:lnTo>
                  <a:lnTo>
                    <a:pt x="6942" y="7259"/>
                  </a:lnTo>
                  <a:cubicBezTo>
                    <a:pt x="3854" y="7518"/>
                    <a:pt x="1388" y="7632"/>
                    <a:pt x="1187" y="7641"/>
                  </a:cubicBezTo>
                  <a:cubicBezTo>
                    <a:pt x="1137" y="7297"/>
                    <a:pt x="1017" y="7058"/>
                    <a:pt x="877" y="7058"/>
                  </a:cubicBezTo>
                  <a:lnTo>
                    <a:pt x="524" y="7058"/>
                  </a:lnTo>
                  <a:lnTo>
                    <a:pt x="524" y="6489"/>
                  </a:lnTo>
                  <a:lnTo>
                    <a:pt x="0" y="6489"/>
                  </a:lnTo>
                  <a:lnTo>
                    <a:pt x="0" y="10867"/>
                  </a:lnTo>
                  <a:lnTo>
                    <a:pt x="524" y="10867"/>
                  </a:lnTo>
                  <a:lnTo>
                    <a:pt x="524" y="10299"/>
                  </a:lnTo>
                  <a:lnTo>
                    <a:pt x="877" y="10299"/>
                  </a:lnTo>
                  <a:cubicBezTo>
                    <a:pt x="1017" y="10299"/>
                    <a:pt x="1137" y="10059"/>
                    <a:pt x="1187" y="9715"/>
                  </a:cubicBezTo>
                  <a:cubicBezTo>
                    <a:pt x="1293" y="9721"/>
                    <a:pt x="2036" y="9760"/>
                    <a:pt x="3172" y="9840"/>
                  </a:cubicBezTo>
                  <a:cubicBezTo>
                    <a:pt x="2926" y="10779"/>
                    <a:pt x="2780" y="11938"/>
                    <a:pt x="2780" y="13190"/>
                  </a:cubicBezTo>
                  <a:cubicBezTo>
                    <a:pt x="2780" y="16314"/>
                    <a:pt x="3686" y="18854"/>
                    <a:pt x="4799" y="18854"/>
                  </a:cubicBezTo>
                  <a:lnTo>
                    <a:pt x="5189" y="18854"/>
                  </a:lnTo>
                  <a:lnTo>
                    <a:pt x="6942" y="18854"/>
                  </a:lnTo>
                  <a:lnTo>
                    <a:pt x="6942" y="21588"/>
                  </a:lnTo>
                  <a:lnTo>
                    <a:pt x="8059" y="21588"/>
                  </a:lnTo>
                  <a:lnTo>
                    <a:pt x="8059" y="18854"/>
                  </a:lnTo>
                  <a:lnTo>
                    <a:pt x="8417" y="18854"/>
                  </a:lnTo>
                  <a:lnTo>
                    <a:pt x="8417" y="21588"/>
                  </a:lnTo>
                  <a:lnTo>
                    <a:pt x="9533" y="21588"/>
                  </a:lnTo>
                  <a:lnTo>
                    <a:pt x="9533" y="18854"/>
                  </a:lnTo>
                  <a:lnTo>
                    <a:pt x="9891" y="18854"/>
                  </a:lnTo>
                  <a:lnTo>
                    <a:pt x="9891" y="21588"/>
                  </a:lnTo>
                  <a:lnTo>
                    <a:pt x="11008" y="21588"/>
                  </a:lnTo>
                  <a:lnTo>
                    <a:pt x="11008" y="18854"/>
                  </a:lnTo>
                  <a:lnTo>
                    <a:pt x="14412" y="18854"/>
                  </a:lnTo>
                  <a:lnTo>
                    <a:pt x="14804" y="18854"/>
                  </a:lnTo>
                  <a:cubicBezTo>
                    <a:pt x="15917" y="18854"/>
                    <a:pt x="16821" y="16314"/>
                    <a:pt x="16821" y="13190"/>
                  </a:cubicBezTo>
                  <a:cubicBezTo>
                    <a:pt x="16821" y="12607"/>
                    <a:pt x="16822" y="12048"/>
                    <a:pt x="16823" y="11537"/>
                  </a:cubicBezTo>
                  <a:cubicBezTo>
                    <a:pt x="18406" y="11911"/>
                    <a:pt x="19569" y="12350"/>
                    <a:pt x="19932" y="12856"/>
                  </a:cubicBezTo>
                  <a:cubicBezTo>
                    <a:pt x="20888" y="14189"/>
                    <a:pt x="21298" y="16027"/>
                    <a:pt x="21472" y="17286"/>
                  </a:cubicBezTo>
                  <a:cubicBezTo>
                    <a:pt x="21499" y="17478"/>
                    <a:pt x="21600" y="17420"/>
                    <a:pt x="21600" y="17215"/>
                  </a:cubicBezTo>
                  <a:lnTo>
                    <a:pt x="21600" y="190"/>
                  </a:lnTo>
                  <a:cubicBezTo>
                    <a:pt x="21600" y="87"/>
                    <a:pt x="21574" y="19"/>
                    <a:pt x="21546" y="3"/>
                  </a:cubicBezTo>
                  <a:close/>
                  <a:moveTo>
                    <a:pt x="4799" y="9964"/>
                  </a:moveTo>
                  <a:cubicBezTo>
                    <a:pt x="5460" y="10016"/>
                    <a:pt x="6182" y="10076"/>
                    <a:pt x="6942" y="10146"/>
                  </a:cubicBezTo>
                  <a:lnTo>
                    <a:pt x="6942" y="12602"/>
                  </a:lnTo>
                  <a:lnTo>
                    <a:pt x="6009" y="12602"/>
                  </a:lnTo>
                  <a:cubicBezTo>
                    <a:pt x="5395" y="12602"/>
                    <a:pt x="4896" y="14004"/>
                    <a:pt x="4896" y="15728"/>
                  </a:cubicBezTo>
                  <a:cubicBezTo>
                    <a:pt x="4896" y="15965"/>
                    <a:pt x="4906" y="16195"/>
                    <a:pt x="4923" y="16416"/>
                  </a:cubicBezTo>
                  <a:lnTo>
                    <a:pt x="4799" y="16416"/>
                  </a:lnTo>
                  <a:cubicBezTo>
                    <a:pt x="4165" y="16417"/>
                    <a:pt x="3648" y="14970"/>
                    <a:pt x="3648" y="13190"/>
                  </a:cubicBezTo>
                  <a:cubicBezTo>
                    <a:pt x="3648" y="11411"/>
                    <a:pt x="4165" y="9964"/>
                    <a:pt x="4799" y="9964"/>
                  </a:cubicBezTo>
                  <a:close/>
                  <a:moveTo>
                    <a:pt x="8059" y="10251"/>
                  </a:moveTo>
                  <a:cubicBezTo>
                    <a:pt x="8178" y="10263"/>
                    <a:pt x="8297" y="10272"/>
                    <a:pt x="8417" y="10284"/>
                  </a:cubicBezTo>
                  <a:lnTo>
                    <a:pt x="8417" y="12602"/>
                  </a:lnTo>
                  <a:lnTo>
                    <a:pt x="8059" y="12602"/>
                  </a:lnTo>
                  <a:lnTo>
                    <a:pt x="8059" y="10251"/>
                  </a:lnTo>
                  <a:close/>
                  <a:moveTo>
                    <a:pt x="9533" y="10404"/>
                  </a:moveTo>
                  <a:cubicBezTo>
                    <a:pt x="9652" y="10417"/>
                    <a:pt x="9772" y="10429"/>
                    <a:pt x="9891" y="10442"/>
                  </a:cubicBezTo>
                  <a:lnTo>
                    <a:pt x="9891" y="12602"/>
                  </a:lnTo>
                  <a:lnTo>
                    <a:pt x="9533" y="12602"/>
                  </a:lnTo>
                  <a:lnTo>
                    <a:pt x="9533" y="10404"/>
                  </a:lnTo>
                  <a:close/>
                  <a:moveTo>
                    <a:pt x="11008" y="10576"/>
                  </a:moveTo>
                  <a:cubicBezTo>
                    <a:pt x="12755" y="10790"/>
                    <a:pt x="14484" y="11043"/>
                    <a:pt x="15955" y="11345"/>
                  </a:cubicBezTo>
                  <a:cubicBezTo>
                    <a:pt x="15954" y="11908"/>
                    <a:pt x="15953" y="12534"/>
                    <a:pt x="15953" y="13190"/>
                  </a:cubicBezTo>
                  <a:cubicBezTo>
                    <a:pt x="15953" y="14504"/>
                    <a:pt x="15671" y="15636"/>
                    <a:pt x="15269" y="16139"/>
                  </a:cubicBezTo>
                  <a:cubicBezTo>
                    <a:pt x="15275" y="16005"/>
                    <a:pt x="15281" y="15867"/>
                    <a:pt x="15281" y="15728"/>
                  </a:cubicBezTo>
                  <a:cubicBezTo>
                    <a:pt x="15281" y="14004"/>
                    <a:pt x="14780" y="12602"/>
                    <a:pt x="14166" y="12602"/>
                  </a:cubicBezTo>
                  <a:lnTo>
                    <a:pt x="11008" y="12602"/>
                  </a:lnTo>
                  <a:lnTo>
                    <a:pt x="11008" y="10576"/>
                  </a:lnTo>
                  <a:close/>
                  <a:moveTo>
                    <a:pt x="6009" y="15040"/>
                  </a:moveTo>
                  <a:lnTo>
                    <a:pt x="6942" y="15040"/>
                  </a:lnTo>
                  <a:lnTo>
                    <a:pt x="6942" y="16416"/>
                  </a:lnTo>
                  <a:lnTo>
                    <a:pt x="6009" y="16416"/>
                  </a:lnTo>
                  <a:cubicBezTo>
                    <a:pt x="5874" y="16416"/>
                    <a:pt x="5764" y="16108"/>
                    <a:pt x="5764" y="15728"/>
                  </a:cubicBezTo>
                  <a:cubicBezTo>
                    <a:pt x="5764" y="15349"/>
                    <a:pt x="5874" y="15040"/>
                    <a:pt x="6009" y="15040"/>
                  </a:cubicBezTo>
                  <a:close/>
                  <a:moveTo>
                    <a:pt x="8059" y="15040"/>
                  </a:moveTo>
                  <a:lnTo>
                    <a:pt x="8417" y="15040"/>
                  </a:lnTo>
                  <a:lnTo>
                    <a:pt x="8417" y="16416"/>
                  </a:lnTo>
                  <a:lnTo>
                    <a:pt x="8059" y="16416"/>
                  </a:lnTo>
                  <a:lnTo>
                    <a:pt x="8059" y="15040"/>
                  </a:lnTo>
                  <a:close/>
                  <a:moveTo>
                    <a:pt x="9533" y="15040"/>
                  </a:moveTo>
                  <a:lnTo>
                    <a:pt x="9891" y="15040"/>
                  </a:lnTo>
                  <a:lnTo>
                    <a:pt x="9891" y="16416"/>
                  </a:lnTo>
                  <a:lnTo>
                    <a:pt x="9533" y="16416"/>
                  </a:lnTo>
                  <a:lnTo>
                    <a:pt x="9533" y="15040"/>
                  </a:lnTo>
                  <a:close/>
                  <a:moveTo>
                    <a:pt x="11008" y="15040"/>
                  </a:moveTo>
                  <a:lnTo>
                    <a:pt x="14166" y="15040"/>
                  </a:lnTo>
                  <a:cubicBezTo>
                    <a:pt x="14301" y="15040"/>
                    <a:pt x="14411" y="15349"/>
                    <a:pt x="14411" y="15728"/>
                  </a:cubicBezTo>
                  <a:cubicBezTo>
                    <a:pt x="14411" y="16108"/>
                    <a:pt x="14301" y="16416"/>
                    <a:pt x="14166" y="16416"/>
                  </a:cubicBezTo>
                  <a:lnTo>
                    <a:pt x="11008" y="16416"/>
                  </a:lnTo>
                  <a:lnTo>
                    <a:pt x="11008" y="15040"/>
                  </a:lnTo>
                  <a:close/>
                </a:path>
              </a:pathLst>
            </a:custGeom>
            <a:solidFill>
              <a:schemeClr val="accent6">
                <a:hueOff val="64508"/>
                <a:satOff val="3195"/>
                <a:lumOff val="-12691"/>
              </a:schemeClr>
            </a:solidFill>
            <a:ln w="12700" cap="flat">
              <a:noFill/>
              <a:miter lim="400000"/>
            </a:ln>
            <a:effectLst/>
          </p:spPr>
          <p:txBody>
            <a:bodyPr wrap="square" lIns="50800" tIns="50800" rIns="50800" bIns="50800" numCol="1" anchor="ctr">
              <a:noAutofit/>
            </a:bodyPr>
            <a:lstStyle/>
            <a:p>
              <a:pPr>
                <a:defRPr sz="4200">
                  <a:solidFill>
                    <a:srgbClr val="FFFFFF"/>
                  </a:solidFill>
                  <a:effectLst>
                    <a:outerShdw sx="100000" sy="100000" kx="0" ky="0" algn="b" rotWithShape="0" blurRad="25400" dist="12700" dir="5400000">
                      <a:srgbClr val="000000">
                        <a:alpha val="50000"/>
                      </a:srgbClr>
                    </a:outerShdw>
                  </a:effectLst>
                </a:defRPr>
              </a:pPr>
            </a:p>
          </p:txBody>
        </p:sp>
        <p:sp>
          <p:nvSpPr>
            <p:cNvPr id="152" name="Trumpet"/>
            <p:cNvSpPr/>
            <p:nvPr/>
          </p:nvSpPr>
          <p:spPr>
            <a:xfrm rot="16200000">
              <a:off x="16743630" y="884396"/>
              <a:ext cx="2746510" cy="977718"/>
            </a:xfrm>
            <a:custGeom>
              <a:avLst/>
              <a:gdLst/>
              <a:ahLst/>
              <a:cxnLst>
                <a:cxn ang="0">
                  <a:pos x="wd2" y="hd2"/>
                </a:cxn>
                <a:cxn ang="5400000">
                  <a:pos x="wd2" y="hd2"/>
                </a:cxn>
                <a:cxn ang="10800000">
                  <a:pos x="wd2" y="hd2"/>
                </a:cxn>
                <a:cxn ang="16200000">
                  <a:pos x="wd2" y="hd2"/>
                </a:cxn>
              </a:cxnLst>
              <a:rect l="0" t="0" r="r" b="b"/>
              <a:pathLst>
                <a:path w="21600" h="21588" fill="norm" stroke="1" extrusionOk="0">
                  <a:moveTo>
                    <a:pt x="21546" y="3"/>
                  </a:moveTo>
                  <a:cubicBezTo>
                    <a:pt x="21517" y="-12"/>
                    <a:pt x="21484" y="22"/>
                    <a:pt x="21471" y="118"/>
                  </a:cubicBezTo>
                  <a:cubicBezTo>
                    <a:pt x="21296" y="1415"/>
                    <a:pt x="20888" y="3302"/>
                    <a:pt x="19932" y="4635"/>
                  </a:cubicBezTo>
                  <a:cubicBezTo>
                    <a:pt x="19274" y="5552"/>
                    <a:pt x="15973" y="6221"/>
                    <a:pt x="12320" y="6695"/>
                  </a:cubicBezTo>
                  <a:cubicBezTo>
                    <a:pt x="12313" y="6692"/>
                    <a:pt x="12307" y="6692"/>
                    <a:pt x="12300" y="6690"/>
                  </a:cubicBezTo>
                  <a:cubicBezTo>
                    <a:pt x="12208" y="6671"/>
                    <a:pt x="12125" y="6552"/>
                    <a:pt x="12065" y="6355"/>
                  </a:cubicBezTo>
                  <a:cubicBezTo>
                    <a:pt x="12005" y="6159"/>
                    <a:pt x="11976" y="5909"/>
                    <a:pt x="11983" y="5653"/>
                  </a:cubicBezTo>
                  <a:cubicBezTo>
                    <a:pt x="11998" y="5121"/>
                    <a:pt x="12163" y="4719"/>
                    <a:pt x="12353" y="4759"/>
                  </a:cubicBezTo>
                  <a:cubicBezTo>
                    <a:pt x="12516" y="4792"/>
                    <a:pt x="12660" y="4445"/>
                    <a:pt x="12673" y="3985"/>
                  </a:cubicBezTo>
                  <a:cubicBezTo>
                    <a:pt x="12685" y="3522"/>
                    <a:pt x="12562" y="3116"/>
                    <a:pt x="12397" y="3081"/>
                  </a:cubicBezTo>
                  <a:cubicBezTo>
                    <a:pt x="11878" y="2973"/>
                    <a:pt x="11423" y="4072"/>
                    <a:pt x="11384" y="5529"/>
                  </a:cubicBezTo>
                  <a:cubicBezTo>
                    <a:pt x="11372" y="5982"/>
                    <a:pt x="11402" y="6417"/>
                    <a:pt x="11464" y="6805"/>
                  </a:cubicBezTo>
                  <a:cubicBezTo>
                    <a:pt x="11312" y="6823"/>
                    <a:pt x="11160" y="6840"/>
                    <a:pt x="11008" y="6857"/>
                  </a:cubicBezTo>
                  <a:lnTo>
                    <a:pt x="11008" y="4960"/>
                  </a:lnTo>
                  <a:lnTo>
                    <a:pt x="10676" y="4960"/>
                  </a:lnTo>
                  <a:lnTo>
                    <a:pt x="10676" y="3688"/>
                  </a:lnTo>
                  <a:lnTo>
                    <a:pt x="10863" y="3688"/>
                  </a:lnTo>
                  <a:lnTo>
                    <a:pt x="10863" y="2455"/>
                  </a:lnTo>
                  <a:lnTo>
                    <a:pt x="10037" y="2455"/>
                  </a:lnTo>
                  <a:lnTo>
                    <a:pt x="10037" y="3688"/>
                  </a:lnTo>
                  <a:lnTo>
                    <a:pt x="10223" y="3688"/>
                  </a:lnTo>
                  <a:lnTo>
                    <a:pt x="10223" y="4960"/>
                  </a:lnTo>
                  <a:lnTo>
                    <a:pt x="9891" y="4960"/>
                  </a:lnTo>
                  <a:lnTo>
                    <a:pt x="9891" y="6982"/>
                  </a:lnTo>
                  <a:cubicBezTo>
                    <a:pt x="9772" y="6994"/>
                    <a:pt x="9652" y="7003"/>
                    <a:pt x="9533" y="7015"/>
                  </a:cubicBezTo>
                  <a:lnTo>
                    <a:pt x="9533" y="4960"/>
                  </a:lnTo>
                  <a:lnTo>
                    <a:pt x="9201" y="4960"/>
                  </a:lnTo>
                  <a:lnTo>
                    <a:pt x="9201" y="3688"/>
                  </a:lnTo>
                  <a:lnTo>
                    <a:pt x="9389" y="3688"/>
                  </a:lnTo>
                  <a:lnTo>
                    <a:pt x="9389" y="2455"/>
                  </a:lnTo>
                  <a:lnTo>
                    <a:pt x="8563" y="2455"/>
                  </a:lnTo>
                  <a:lnTo>
                    <a:pt x="8563" y="3688"/>
                  </a:lnTo>
                  <a:lnTo>
                    <a:pt x="8749" y="3688"/>
                  </a:lnTo>
                  <a:lnTo>
                    <a:pt x="8749" y="4960"/>
                  </a:lnTo>
                  <a:lnTo>
                    <a:pt x="8417" y="4960"/>
                  </a:lnTo>
                  <a:lnTo>
                    <a:pt x="8417" y="7125"/>
                  </a:lnTo>
                  <a:cubicBezTo>
                    <a:pt x="8297" y="7136"/>
                    <a:pt x="8178" y="7148"/>
                    <a:pt x="8059" y="7158"/>
                  </a:cubicBezTo>
                  <a:lnTo>
                    <a:pt x="8059" y="4960"/>
                  </a:lnTo>
                  <a:lnTo>
                    <a:pt x="7727" y="4960"/>
                  </a:lnTo>
                  <a:lnTo>
                    <a:pt x="7727" y="3688"/>
                  </a:lnTo>
                  <a:lnTo>
                    <a:pt x="7914" y="3688"/>
                  </a:lnTo>
                  <a:lnTo>
                    <a:pt x="7914" y="2455"/>
                  </a:lnTo>
                  <a:lnTo>
                    <a:pt x="7089" y="2455"/>
                  </a:lnTo>
                  <a:lnTo>
                    <a:pt x="7089" y="3688"/>
                  </a:lnTo>
                  <a:lnTo>
                    <a:pt x="7274" y="3688"/>
                  </a:lnTo>
                  <a:lnTo>
                    <a:pt x="7274" y="4960"/>
                  </a:lnTo>
                  <a:lnTo>
                    <a:pt x="6942" y="4960"/>
                  </a:lnTo>
                  <a:lnTo>
                    <a:pt x="6942" y="7259"/>
                  </a:lnTo>
                  <a:cubicBezTo>
                    <a:pt x="3854" y="7518"/>
                    <a:pt x="1388" y="7632"/>
                    <a:pt x="1187" y="7641"/>
                  </a:cubicBezTo>
                  <a:cubicBezTo>
                    <a:pt x="1137" y="7297"/>
                    <a:pt x="1017" y="7058"/>
                    <a:pt x="877" y="7058"/>
                  </a:cubicBezTo>
                  <a:lnTo>
                    <a:pt x="524" y="7058"/>
                  </a:lnTo>
                  <a:lnTo>
                    <a:pt x="524" y="6489"/>
                  </a:lnTo>
                  <a:lnTo>
                    <a:pt x="0" y="6489"/>
                  </a:lnTo>
                  <a:lnTo>
                    <a:pt x="0" y="10867"/>
                  </a:lnTo>
                  <a:lnTo>
                    <a:pt x="524" y="10867"/>
                  </a:lnTo>
                  <a:lnTo>
                    <a:pt x="524" y="10299"/>
                  </a:lnTo>
                  <a:lnTo>
                    <a:pt x="877" y="10299"/>
                  </a:lnTo>
                  <a:cubicBezTo>
                    <a:pt x="1017" y="10299"/>
                    <a:pt x="1137" y="10059"/>
                    <a:pt x="1187" y="9715"/>
                  </a:cubicBezTo>
                  <a:cubicBezTo>
                    <a:pt x="1293" y="9721"/>
                    <a:pt x="2036" y="9760"/>
                    <a:pt x="3172" y="9840"/>
                  </a:cubicBezTo>
                  <a:cubicBezTo>
                    <a:pt x="2926" y="10779"/>
                    <a:pt x="2780" y="11938"/>
                    <a:pt x="2780" y="13190"/>
                  </a:cubicBezTo>
                  <a:cubicBezTo>
                    <a:pt x="2780" y="16314"/>
                    <a:pt x="3686" y="18854"/>
                    <a:pt x="4799" y="18854"/>
                  </a:cubicBezTo>
                  <a:lnTo>
                    <a:pt x="5189" y="18854"/>
                  </a:lnTo>
                  <a:lnTo>
                    <a:pt x="6942" y="18854"/>
                  </a:lnTo>
                  <a:lnTo>
                    <a:pt x="6942" y="21588"/>
                  </a:lnTo>
                  <a:lnTo>
                    <a:pt x="8059" y="21588"/>
                  </a:lnTo>
                  <a:lnTo>
                    <a:pt x="8059" y="18854"/>
                  </a:lnTo>
                  <a:lnTo>
                    <a:pt x="8417" y="18854"/>
                  </a:lnTo>
                  <a:lnTo>
                    <a:pt x="8417" y="21588"/>
                  </a:lnTo>
                  <a:lnTo>
                    <a:pt x="9533" y="21588"/>
                  </a:lnTo>
                  <a:lnTo>
                    <a:pt x="9533" y="18854"/>
                  </a:lnTo>
                  <a:lnTo>
                    <a:pt x="9891" y="18854"/>
                  </a:lnTo>
                  <a:lnTo>
                    <a:pt x="9891" y="21588"/>
                  </a:lnTo>
                  <a:lnTo>
                    <a:pt x="11008" y="21588"/>
                  </a:lnTo>
                  <a:lnTo>
                    <a:pt x="11008" y="18854"/>
                  </a:lnTo>
                  <a:lnTo>
                    <a:pt x="14412" y="18854"/>
                  </a:lnTo>
                  <a:lnTo>
                    <a:pt x="14804" y="18854"/>
                  </a:lnTo>
                  <a:cubicBezTo>
                    <a:pt x="15917" y="18854"/>
                    <a:pt x="16821" y="16314"/>
                    <a:pt x="16821" y="13190"/>
                  </a:cubicBezTo>
                  <a:cubicBezTo>
                    <a:pt x="16821" y="12607"/>
                    <a:pt x="16822" y="12048"/>
                    <a:pt x="16823" y="11537"/>
                  </a:cubicBezTo>
                  <a:cubicBezTo>
                    <a:pt x="18406" y="11911"/>
                    <a:pt x="19569" y="12350"/>
                    <a:pt x="19932" y="12856"/>
                  </a:cubicBezTo>
                  <a:cubicBezTo>
                    <a:pt x="20888" y="14189"/>
                    <a:pt x="21298" y="16027"/>
                    <a:pt x="21472" y="17286"/>
                  </a:cubicBezTo>
                  <a:cubicBezTo>
                    <a:pt x="21499" y="17478"/>
                    <a:pt x="21600" y="17420"/>
                    <a:pt x="21600" y="17215"/>
                  </a:cubicBezTo>
                  <a:lnTo>
                    <a:pt x="21600" y="190"/>
                  </a:lnTo>
                  <a:cubicBezTo>
                    <a:pt x="21600" y="87"/>
                    <a:pt x="21574" y="19"/>
                    <a:pt x="21546" y="3"/>
                  </a:cubicBezTo>
                  <a:close/>
                  <a:moveTo>
                    <a:pt x="4799" y="9964"/>
                  </a:moveTo>
                  <a:cubicBezTo>
                    <a:pt x="5460" y="10016"/>
                    <a:pt x="6182" y="10076"/>
                    <a:pt x="6942" y="10146"/>
                  </a:cubicBezTo>
                  <a:lnTo>
                    <a:pt x="6942" y="12602"/>
                  </a:lnTo>
                  <a:lnTo>
                    <a:pt x="6009" y="12602"/>
                  </a:lnTo>
                  <a:cubicBezTo>
                    <a:pt x="5395" y="12602"/>
                    <a:pt x="4896" y="14004"/>
                    <a:pt x="4896" y="15728"/>
                  </a:cubicBezTo>
                  <a:cubicBezTo>
                    <a:pt x="4896" y="15965"/>
                    <a:pt x="4906" y="16195"/>
                    <a:pt x="4923" y="16416"/>
                  </a:cubicBezTo>
                  <a:lnTo>
                    <a:pt x="4799" y="16416"/>
                  </a:lnTo>
                  <a:cubicBezTo>
                    <a:pt x="4165" y="16417"/>
                    <a:pt x="3648" y="14970"/>
                    <a:pt x="3648" y="13190"/>
                  </a:cubicBezTo>
                  <a:cubicBezTo>
                    <a:pt x="3648" y="11411"/>
                    <a:pt x="4165" y="9964"/>
                    <a:pt x="4799" y="9964"/>
                  </a:cubicBezTo>
                  <a:close/>
                  <a:moveTo>
                    <a:pt x="8059" y="10251"/>
                  </a:moveTo>
                  <a:cubicBezTo>
                    <a:pt x="8178" y="10263"/>
                    <a:pt x="8297" y="10272"/>
                    <a:pt x="8417" y="10284"/>
                  </a:cubicBezTo>
                  <a:lnTo>
                    <a:pt x="8417" y="12602"/>
                  </a:lnTo>
                  <a:lnTo>
                    <a:pt x="8059" y="12602"/>
                  </a:lnTo>
                  <a:lnTo>
                    <a:pt x="8059" y="10251"/>
                  </a:lnTo>
                  <a:close/>
                  <a:moveTo>
                    <a:pt x="9533" y="10404"/>
                  </a:moveTo>
                  <a:cubicBezTo>
                    <a:pt x="9652" y="10417"/>
                    <a:pt x="9772" y="10429"/>
                    <a:pt x="9891" y="10442"/>
                  </a:cubicBezTo>
                  <a:lnTo>
                    <a:pt x="9891" y="12602"/>
                  </a:lnTo>
                  <a:lnTo>
                    <a:pt x="9533" y="12602"/>
                  </a:lnTo>
                  <a:lnTo>
                    <a:pt x="9533" y="10404"/>
                  </a:lnTo>
                  <a:close/>
                  <a:moveTo>
                    <a:pt x="11008" y="10576"/>
                  </a:moveTo>
                  <a:cubicBezTo>
                    <a:pt x="12755" y="10790"/>
                    <a:pt x="14484" y="11043"/>
                    <a:pt x="15955" y="11345"/>
                  </a:cubicBezTo>
                  <a:cubicBezTo>
                    <a:pt x="15954" y="11908"/>
                    <a:pt x="15953" y="12534"/>
                    <a:pt x="15953" y="13190"/>
                  </a:cubicBezTo>
                  <a:cubicBezTo>
                    <a:pt x="15953" y="14504"/>
                    <a:pt x="15671" y="15636"/>
                    <a:pt x="15269" y="16139"/>
                  </a:cubicBezTo>
                  <a:cubicBezTo>
                    <a:pt x="15275" y="16005"/>
                    <a:pt x="15281" y="15867"/>
                    <a:pt x="15281" y="15728"/>
                  </a:cubicBezTo>
                  <a:cubicBezTo>
                    <a:pt x="15281" y="14004"/>
                    <a:pt x="14780" y="12602"/>
                    <a:pt x="14166" y="12602"/>
                  </a:cubicBezTo>
                  <a:lnTo>
                    <a:pt x="11008" y="12602"/>
                  </a:lnTo>
                  <a:lnTo>
                    <a:pt x="11008" y="10576"/>
                  </a:lnTo>
                  <a:close/>
                  <a:moveTo>
                    <a:pt x="6009" y="15040"/>
                  </a:moveTo>
                  <a:lnTo>
                    <a:pt x="6942" y="15040"/>
                  </a:lnTo>
                  <a:lnTo>
                    <a:pt x="6942" y="16416"/>
                  </a:lnTo>
                  <a:lnTo>
                    <a:pt x="6009" y="16416"/>
                  </a:lnTo>
                  <a:cubicBezTo>
                    <a:pt x="5874" y="16416"/>
                    <a:pt x="5764" y="16108"/>
                    <a:pt x="5764" y="15728"/>
                  </a:cubicBezTo>
                  <a:cubicBezTo>
                    <a:pt x="5764" y="15349"/>
                    <a:pt x="5874" y="15040"/>
                    <a:pt x="6009" y="15040"/>
                  </a:cubicBezTo>
                  <a:close/>
                  <a:moveTo>
                    <a:pt x="8059" y="15040"/>
                  </a:moveTo>
                  <a:lnTo>
                    <a:pt x="8417" y="15040"/>
                  </a:lnTo>
                  <a:lnTo>
                    <a:pt x="8417" y="16416"/>
                  </a:lnTo>
                  <a:lnTo>
                    <a:pt x="8059" y="16416"/>
                  </a:lnTo>
                  <a:lnTo>
                    <a:pt x="8059" y="15040"/>
                  </a:lnTo>
                  <a:close/>
                  <a:moveTo>
                    <a:pt x="9533" y="15040"/>
                  </a:moveTo>
                  <a:lnTo>
                    <a:pt x="9891" y="15040"/>
                  </a:lnTo>
                  <a:lnTo>
                    <a:pt x="9891" y="16416"/>
                  </a:lnTo>
                  <a:lnTo>
                    <a:pt x="9533" y="16416"/>
                  </a:lnTo>
                  <a:lnTo>
                    <a:pt x="9533" y="15040"/>
                  </a:lnTo>
                  <a:close/>
                  <a:moveTo>
                    <a:pt x="11008" y="15040"/>
                  </a:moveTo>
                  <a:lnTo>
                    <a:pt x="14166" y="15040"/>
                  </a:lnTo>
                  <a:cubicBezTo>
                    <a:pt x="14301" y="15040"/>
                    <a:pt x="14411" y="15349"/>
                    <a:pt x="14411" y="15728"/>
                  </a:cubicBezTo>
                  <a:cubicBezTo>
                    <a:pt x="14411" y="16108"/>
                    <a:pt x="14301" y="16416"/>
                    <a:pt x="14166" y="16416"/>
                  </a:cubicBezTo>
                  <a:lnTo>
                    <a:pt x="11008" y="16416"/>
                  </a:lnTo>
                  <a:lnTo>
                    <a:pt x="11008" y="15040"/>
                  </a:lnTo>
                  <a:close/>
                </a:path>
              </a:pathLst>
            </a:custGeom>
            <a:solidFill>
              <a:schemeClr val="accent4">
                <a:hueOff val="-165171"/>
                <a:satOff val="-13982"/>
                <a:lumOff val="-10016"/>
              </a:schemeClr>
            </a:solidFill>
            <a:ln w="12700" cap="flat">
              <a:noFill/>
              <a:miter lim="400000"/>
            </a:ln>
            <a:effectLst/>
          </p:spPr>
          <p:txBody>
            <a:bodyPr wrap="square" lIns="50800" tIns="50800" rIns="50800" bIns="50800" numCol="1" anchor="ctr">
              <a:noAutofit/>
            </a:bodyPr>
            <a:lstStyle/>
            <a:p>
              <a:pPr>
                <a:defRPr sz="4200">
                  <a:solidFill>
                    <a:srgbClr val="FFFFFF"/>
                  </a:solidFill>
                  <a:effectLst>
                    <a:outerShdw sx="100000" sy="100000" kx="0" ky="0" algn="b" rotWithShape="0" blurRad="25400" dist="12700" dir="5400000">
                      <a:srgbClr val="000000">
                        <a:alpha val="50000"/>
                      </a:srgbClr>
                    </a:outerShdw>
                  </a:effectLst>
                </a:defRPr>
              </a:pPr>
            </a:p>
          </p:txBody>
        </p:sp>
      </p:grpSp>
      <p:grpSp>
        <p:nvGrpSpPr>
          <p:cNvPr id="157" name="Group"/>
          <p:cNvGrpSpPr/>
          <p:nvPr/>
        </p:nvGrpSpPr>
        <p:grpSpPr>
          <a:xfrm>
            <a:off x="564501" y="7676246"/>
            <a:ext cx="23068318" cy="4484346"/>
            <a:chOff x="0" y="0"/>
            <a:chExt cx="23068317" cy="4484344"/>
          </a:xfrm>
        </p:grpSpPr>
        <p:sp>
          <p:nvSpPr>
            <p:cNvPr id="154" name="Line"/>
            <p:cNvSpPr/>
            <p:nvPr/>
          </p:nvSpPr>
          <p:spPr>
            <a:xfrm>
              <a:off x="186679" y="1905361"/>
              <a:ext cx="22881639" cy="1"/>
            </a:xfrm>
            <a:prstGeom prst="line">
              <a:avLst/>
            </a:prstGeom>
            <a:noFill/>
            <a:ln w="139700" cap="flat">
              <a:solidFill>
                <a:srgbClr val="6F6A5A"/>
              </a:solidFill>
              <a:prstDash val="solid"/>
              <a:miter lim="400000"/>
              <a:tailEnd type="triangle" w="med" len="med"/>
            </a:ln>
            <a:effectLst/>
          </p:spPr>
          <p:txBody>
            <a:bodyPr wrap="square" lIns="50800" tIns="50800" rIns="50800" bIns="50800" numCol="1" anchor="ctr">
              <a:noAutofit/>
            </a:bodyPr>
            <a:lstStyle/>
            <a:p>
              <a:pPr>
                <a:defRPr sz="4200"/>
              </a:pPr>
            </a:p>
          </p:txBody>
        </p:sp>
        <p:sp>
          <p:nvSpPr>
            <p:cNvPr id="155" name="51-52 A.D."/>
            <p:cNvSpPr/>
            <p:nvPr/>
          </p:nvSpPr>
          <p:spPr>
            <a:xfrm>
              <a:off x="0" y="0"/>
              <a:ext cx="3076575" cy="17986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6" y="0"/>
                  </a:moveTo>
                  <a:cubicBezTo>
                    <a:pt x="200" y="0"/>
                    <a:pt x="0" y="341"/>
                    <a:pt x="0" y="763"/>
                  </a:cubicBezTo>
                  <a:lnTo>
                    <a:pt x="0" y="14489"/>
                  </a:lnTo>
                  <a:cubicBezTo>
                    <a:pt x="0" y="14910"/>
                    <a:pt x="200" y="15252"/>
                    <a:pt x="446" y="15252"/>
                  </a:cubicBezTo>
                  <a:lnTo>
                    <a:pt x="1167" y="15252"/>
                  </a:lnTo>
                  <a:lnTo>
                    <a:pt x="2059" y="21600"/>
                  </a:lnTo>
                  <a:lnTo>
                    <a:pt x="2954" y="15252"/>
                  </a:lnTo>
                  <a:lnTo>
                    <a:pt x="21154" y="15252"/>
                  </a:lnTo>
                  <a:cubicBezTo>
                    <a:pt x="21400" y="15252"/>
                    <a:pt x="21600" y="14910"/>
                    <a:pt x="21600" y="14489"/>
                  </a:cubicBezTo>
                  <a:lnTo>
                    <a:pt x="21600" y="763"/>
                  </a:lnTo>
                  <a:cubicBezTo>
                    <a:pt x="21600" y="341"/>
                    <a:pt x="21400" y="0"/>
                    <a:pt x="21154" y="0"/>
                  </a:cubicBezTo>
                  <a:lnTo>
                    <a:pt x="446" y="0"/>
                  </a:lnTo>
                  <a:close/>
                </a:path>
              </a:pathLst>
            </a:custGeom>
            <a:blipFill rotWithShape="1">
              <a:blip r:embed="rId5"/>
              <a:srcRect l="0" t="0" r="0" b="0"/>
              <a:tile tx="0" ty="0" sx="100000" sy="100000" flip="none" algn="tl"/>
            </a:blip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4200">
                  <a:solidFill>
                    <a:srgbClr val="FFFFFF"/>
                  </a:solidFill>
                  <a:effectLst>
                    <a:outerShdw sx="100000" sy="100000" kx="0" ky="0" algn="b" rotWithShape="0" blurRad="25400" dist="12700" dir="5400000">
                      <a:srgbClr val="000000">
                        <a:alpha val="50000"/>
                      </a:srgbClr>
                    </a:outerShdw>
                  </a:effectLst>
                </a:defRPr>
              </a:lvl1pPr>
            </a:lstStyle>
            <a:p>
              <a:pPr/>
              <a:r>
                <a:t>51-52 A.D.</a:t>
              </a:r>
            </a:p>
          </p:txBody>
        </p:sp>
        <p:sp>
          <p:nvSpPr>
            <p:cNvPr id="156" name="“…the falling away comes first”…"/>
            <p:cNvSpPr txBox="1"/>
            <p:nvPr/>
          </p:nvSpPr>
          <p:spPr>
            <a:xfrm>
              <a:off x="254705" y="2604744"/>
              <a:ext cx="18893053" cy="1879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lgn="l">
                <a:spcBef>
                  <a:spcPts val="2400"/>
                </a:spcBef>
              </a:pPr>
              <a:r>
                <a:t>“…the falling away comes first”</a:t>
              </a:r>
            </a:p>
            <a:p>
              <a:pPr algn="l"/>
              <a:r>
                <a:t>“…the mystery of lawlessness is already at work…”</a:t>
              </a:r>
            </a:p>
          </p:txBody>
        </p:sp>
      </p:grpSp>
      <p:sp>
        <p:nvSpPr>
          <p:cNvPr id="158" name="144,000 Sealed…"/>
          <p:cNvSpPr/>
          <p:nvPr/>
        </p:nvSpPr>
        <p:spPr>
          <a:xfrm>
            <a:off x="9209324" y="4146879"/>
            <a:ext cx="12841686" cy="39620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700" y="0"/>
                </a:moveTo>
                <a:lnTo>
                  <a:pt x="11486" y="2090"/>
                </a:lnTo>
                <a:lnTo>
                  <a:pt x="107" y="2090"/>
                </a:lnTo>
                <a:cubicBezTo>
                  <a:pt x="48" y="2090"/>
                  <a:pt x="0" y="2245"/>
                  <a:pt x="0" y="2436"/>
                </a:cubicBezTo>
                <a:lnTo>
                  <a:pt x="0" y="21254"/>
                </a:lnTo>
                <a:cubicBezTo>
                  <a:pt x="0" y="21445"/>
                  <a:pt x="48" y="21600"/>
                  <a:pt x="107" y="21600"/>
                </a:cubicBezTo>
                <a:lnTo>
                  <a:pt x="21493" y="21600"/>
                </a:lnTo>
                <a:cubicBezTo>
                  <a:pt x="21552" y="21600"/>
                  <a:pt x="21600" y="21445"/>
                  <a:pt x="21600" y="21254"/>
                </a:cubicBezTo>
                <a:lnTo>
                  <a:pt x="21600" y="2436"/>
                </a:lnTo>
                <a:cubicBezTo>
                  <a:pt x="21600" y="2245"/>
                  <a:pt x="21552" y="2090"/>
                  <a:pt x="21493" y="2090"/>
                </a:cubicBezTo>
                <a:lnTo>
                  <a:pt x="11913" y="2090"/>
                </a:lnTo>
                <a:lnTo>
                  <a:pt x="11700" y="0"/>
                </a:lnTo>
                <a:close/>
              </a:path>
            </a:pathLst>
          </a:custGeom>
          <a:blipFill>
            <a:blip r:embed="rId6"/>
          </a:blipFill>
          <a:ln w="12700">
            <a:miter lim="400000"/>
          </a:ln>
          <a:extLst>
            <a:ext uri="{C572A759-6A51-4108-AA02-DFA0A04FC94B}">
              <ma14:wrappingTextBoxFlag xmlns:ma14="http://schemas.microsoft.com/office/mac/drawingml/2011/main" val="1"/>
            </a:ext>
          </a:extLst>
        </p:spPr>
        <p:txBody>
          <a:bodyPr lIns="50800" tIns="50800" rIns="50800" bIns="50800" anchor="ctr"/>
          <a:lstStyle/>
          <a:p>
            <a:pPr>
              <a:spcBef>
                <a:spcPts val="2400"/>
              </a:spcBef>
              <a:defRPr sz="5900">
                <a:solidFill>
                  <a:srgbClr val="FFFFFF"/>
                </a:solidFill>
                <a:effectLst>
                  <a:outerShdw sx="100000" sy="100000" kx="0" ky="0" algn="b" rotWithShape="0" blurRad="25400" dist="12700" dir="5400000">
                    <a:srgbClr val="000000">
                      <a:alpha val="50000"/>
                    </a:srgbClr>
                  </a:outerShdw>
                </a:effectLst>
              </a:defRPr>
            </a:pPr>
            <a:r>
              <a:t>144,000 Sealed</a:t>
            </a:r>
          </a:p>
          <a:p>
            <a:pPr>
              <a:defRPr sz="4200">
                <a:solidFill>
                  <a:srgbClr val="FFFFFF"/>
                </a:solidFill>
                <a:effectLst>
                  <a:outerShdw sx="100000" sy="100000" kx="0" ky="0" algn="b" rotWithShape="0" blurRad="25400" dist="12700" dir="5400000">
                    <a:srgbClr val="000000">
                      <a:alpha val="50000"/>
                    </a:srgbClr>
                  </a:outerShdw>
                </a:effectLst>
              </a:defRPr>
            </a:pPr>
            <a:r>
              <a:t>Belong to God</a:t>
            </a:r>
          </a:p>
          <a:p>
            <a:pPr>
              <a:defRPr sz="4200">
                <a:solidFill>
                  <a:srgbClr val="FFFFFF"/>
                </a:solidFill>
                <a:effectLst>
                  <a:outerShdw sx="100000" sy="100000" kx="0" ky="0" algn="b" rotWithShape="0" blurRad="25400" dist="12700" dir="5400000">
                    <a:srgbClr val="000000">
                      <a:alpha val="50000"/>
                    </a:srgbClr>
                  </a:outerShdw>
                </a:effectLst>
              </a:defRPr>
            </a:pPr>
            <a:r>
              <a:t>Keep themselves from idolatry</a:t>
            </a:r>
          </a:p>
          <a:p>
            <a:pPr>
              <a:defRPr sz="4200">
                <a:solidFill>
                  <a:srgbClr val="FFFFFF"/>
                </a:solidFill>
                <a:effectLst>
                  <a:outerShdw sx="100000" sy="100000" kx="0" ky="0" algn="b" rotWithShape="0" blurRad="25400" dist="12700" dir="5400000">
                    <a:srgbClr val="000000">
                      <a:alpha val="50000"/>
                    </a:srgbClr>
                  </a:outerShdw>
                </a:effectLst>
              </a:defRPr>
            </a:pPr>
            <a:r>
              <a:t>The remnant who keep the faith during the apostasy</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5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15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8" grpId="3"/>
      <p:bldP build="whole" bldLvl="1" animBg="1" rev="0" advAuto="0" spid="153" grpId="1"/>
      <p:bldP build="whole" bldLvl="1" animBg="1" rev="0" advAuto="0" spid="157" grpId="2"/>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0" name="Seal #7 — an interlude between the seals and the trumpets"/>
          <p:cNvSpPr txBox="1"/>
          <p:nvPr>
            <p:ph type="title"/>
          </p:nvPr>
        </p:nvSpPr>
        <p:spPr>
          <a:prstGeom prst="rect">
            <a:avLst/>
          </a:prstGeom>
        </p:spPr>
        <p:txBody>
          <a:bodyPr/>
          <a:lstStyle>
            <a:lvl1pPr>
              <a:lnSpc>
                <a:spcPct val="110000"/>
              </a:lnSpc>
            </a:lvl1pPr>
          </a:lstStyle>
          <a:p>
            <a:pPr/>
            <a:r>
              <a:t>Seal #7 — an interlude between the seals and the trumpets</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4" name="Seal #7 — What John Sees"/>
          <p:cNvSpPr txBox="1"/>
          <p:nvPr>
            <p:ph type="title"/>
          </p:nvPr>
        </p:nvSpPr>
        <p:spPr>
          <a:prstGeom prst="rect">
            <a:avLst/>
          </a:prstGeom>
        </p:spPr>
        <p:txBody>
          <a:bodyPr/>
          <a:lstStyle/>
          <a:p>
            <a:pPr/>
            <a:r>
              <a:t>Seal #7 — What John Sees</a:t>
            </a:r>
          </a:p>
        </p:txBody>
      </p:sp>
      <p:sp>
        <p:nvSpPr>
          <p:cNvPr id="165" name="“silence” - the calm before the storm…"/>
          <p:cNvSpPr txBox="1"/>
          <p:nvPr>
            <p:ph type="body" idx="1"/>
          </p:nvPr>
        </p:nvSpPr>
        <p:spPr>
          <a:prstGeom prst="rect">
            <a:avLst/>
          </a:prstGeom>
        </p:spPr>
        <p:txBody>
          <a:bodyPr/>
          <a:lstStyle/>
          <a:p>
            <a:pPr marL="571499" indent="-571499">
              <a:buBlip>
                <a:blip r:embed="rId3"/>
              </a:buBlip>
              <a:defRPr sz="5500"/>
            </a:pPr>
            <a:r>
              <a:t>“silence” - the calm before the storm</a:t>
            </a:r>
          </a:p>
          <a:p>
            <a:pPr marL="571499" indent="-571499">
              <a:buBlip>
                <a:blip r:embed="rId3"/>
              </a:buBlip>
              <a:defRPr sz="5500"/>
            </a:pPr>
            <a:r>
              <a:t>“half an hour” - represents a very short period of time</a:t>
            </a:r>
          </a:p>
          <a:p>
            <a:pPr marL="571499" indent="-571499">
              <a:buBlip>
                <a:blip r:embed="rId3"/>
              </a:buBlip>
              <a:defRPr sz="5500"/>
            </a:pPr>
            <a:r>
              <a:t>“seven angels” - seven is the number of maturity, completion, perfection</a:t>
            </a:r>
          </a:p>
          <a:p>
            <a:pPr marL="571499" indent="-571499">
              <a:buBlip>
                <a:blip r:embed="rId3"/>
              </a:buBlip>
              <a:defRPr sz="5500"/>
            </a:pPr>
            <a:r>
              <a:t>“trumpets” - symbols of warfare, used in communication during warfare</a:t>
            </a:r>
          </a:p>
          <a:p>
            <a:pPr marL="571499" indent="-571499">
              <a:buBlip>
                <a:blip r:embed="rId3"/>
              </a:buBlip>
              <a:defRPr sz="5500"/>
            </a:pPr>
            <a:r>
              <a:t>“the angel took the censer, filled it with fire from the altar, and threw it to the earth” - Day of Atonement, Ezekiel 10:1-2, Revelation 6:10-11</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65">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6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6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6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65">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65">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65" grpId="1"/>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9" name="Seal 7 and the trumpets"/>
          <p:cNvSpPr txBox="1"/>
          <p:nvPr>
            <p:ph type="title"/>
          </p:nvPr>
        </p:nvSpPr>
        <p:spPr>
          <a:prstGeom prst="rect">
            <a:avLst/>
          </a:prstGeom>
        </p:spPr>
        <p:txBody>
          <a:bodyPr/>
          <a:lstStyle>
            <a:lvl1pPr>
              <a:lnSpc>
                <a:spcPct val="110000"/>
              </a:lnSpc>
            </a:lvl1pPr>
          </a:lstStyle>
          <a:p>
            <a:pPr/>
            <a:r>
              <a:t>Seal 7 and the trumpets</a:t>
            </a:r>
          </a:p>
        </p:txBody>
      </p:sp>
      <p:sp>
        <p:nvSpPr>
          <p:cNvPr id="170" name="Short time between Seal #6 and Trumpet #1…"/>
          <p:cNvSpPr txBox="1"/>
          <p:nvPr>
            <p:ph type="body" idx="1"/>
          </p:nvPr>
        </p:nvSpPr>
        <p:spPr>
          <a:prstGeom prst="rect">
            <a:avLst/>
          </a:prstGeom>
        </p:spPr>
        <p:txBody>
          <a:bodyPr/>
          <a:lstStyle/>
          <a:p>
            <a:pPr marL="571499" indent="-571499">
              <a:lnSpc>
                <a:spcPct val="120000"/>
              </a:lnSpc>
              <a:buBlip>
                <a:blip r:embed="rId3"/>
              </a:buBlip>
              <a:defRPr sz="5600"/>
            </a:pPr>
            <a:r>
              <a:t>Short time between Seal #6 and Trumpet #1</a:t>
            </a:r>
          </a:p>
          <a:p>
            <a:pPr lvl="1">
              <a:lnSpc>
                <a:spcPct val="120000"/>
              </a:lnSpc>
              <a:buBlip>
                <a:blip r:embed="rId3"/>
              </a:buBlip>
              <a:defRPr sz="5600"/>
            </a:pPr>
            <a:r>
              <a:t>325-396: seventy years from Council of Nicaea to Goth invasion of Greece</a:t>
            </a:r>
          </a:p>
          <a:p>
            <a:pPr marL="571499" indent="-571499">
              <a:lnSpc>
                <a:spcPct val="120000"/>
              </a:lnSpc>
              <a:buBlip>
                <a:blip r:embed="rId3"/>
              </a:buBlip>
              <a:defRPr sz="5600"/>
            </a:pPr>
            <a:r>
              <a:t>Six trumpets call invaders to gradually destroy the Roman Empire</a:t>
            </a:r>
          </a:p>
          <a:p>
            <a:pPr marL="571499" indent="-571499">
              <a:lnSpc>
                <a:spcPct val="120000"/>
              </a:lnSpc>
              <a:buBlip>
                <a:blip r:embed="rId3"/>
              </a:buBlip>
              <a:defRPr sz="5600"/>
            </a:pPr>
            <a:r>
              <a:t>Trumpet 7 represents the judgment day — signals the end of God’s judgment against Rome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70">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7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7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70">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70">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70" grpId="1"/>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4" name="The “barbarian” invasions"/>
          <p:cNvSpPr txBox="1"/>
          <p:nvPr>
            <p:ph type="ctrTitle"/>
          </p:nvPr>
        </p:nvSpPr>
        <p:spPr>
          <a:prstGeom prst="rect">
            <a:avLst/>
          </a:prstGeom>
        </p:spPr>
        <p:txBody>
          <a:bodyPr/>
          <a:lstStyle>
            <a:lvl1pPr>
              <a:defRPr sz="10000"/>
            </a:lvl1pPr>
          </a:lstStyle>
          <a:p>
            <a:pPr/>
            <a:r>
              <a:t>The “barbarian” invasions</a:t>
            </a:r>
          </a:p>
        </p:txBody>
      </p:sp>
      <p:sp>
        <p:nvSpPr>
          <p:cNvPr id="175" name="Trumpets 1-4"/>
          <p:cNvSpPr txBox="1"/>
          <p:nvPr>
            <p:ph type="subTitle" sz="quarter" idx="1"/>
          </p:nvPr>
        </p:nvSpPr>
        <p:spPr>
          <a:prstGeom prst="rect">
            <a:avLst/>
          </a:prstGeom>
        </p:spPr>
        <p:txBody>
          <a:bodyPr/>
          <a:lstStyle>
            <a:lvl1pPr>
              <a:defRPr sz="5200"/>
            </a:lvl1pPr>
          </a:lstStyle>
          <a:p>
            <a:pPr/>
            <a:r>
              <a:t>Trumpets 1-4</a:t>
            </a:r>
          </a:p>
        </p:txBody>
      </p:sp>
    </p:spTree>
  </p:cSld>
  <p:clrMapOvr>
    <a:masterClrMapping/>
  </p:clrMapOvr>
  <p:transition xmlns:p14="http://schemas.microsoft.com/office/powerpoint/2010/main" spd="med" advClick="1"/>
</p:sld>
</file>

<file path=ppt/theme/_rels/theme1.xml.rels><?xml version="1.0" encoding="UTF-8"?>
<Relationships xmlns="http://schemas.openxmlformats.org/package/2006/relationships"><Relationship Id="rId1" Type="http://schemas.openxmlformats.org/officeDocument/2006/relationships/image" Target="../media/image2.png"/></Relationships>

</file>

<file path=ppt/theme/_rels/theme2.xml.rels><?xml version="1.0" encoding="UTF-8"?>
<Relationships xmlns="http://schemas.openxmlformats.org/package/2006/relationships"><Relationship Id="rId1" Type="http://schemas.openxmlformats.org/officeDocument/2006/relationships/image" Target="../media/image3.png"/></Relationships>

</file>

<file path=ppt/theme/theme1.xml><?xml version="1.0" encoding="utf-8"?>
<a:theme xmlns:a="http://schemas.openxmlformats.org/drawingml/2006/main" xmlns:r="http://schemas.openxmlformats.org/officeDocument/2006/relationships" name="New_Template3">
  <a:themeElements>
    <a:clrScheme name="New_Template3">
      <a:dk1>
        <a:srgbClr val="606060"/>
      </a:dk1>
      <a:lt1>
        <a:srgbClr val="006060"/>
      </a:lt1>
      <a:dk2>
        <a:srgbClr val="5B5854"/>
      </a:dk2>
      <a:lt2>
        <a:srgbClr val="C9C3BA"/>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3">
      <a:majorFont>
        <a:latin typeface="Gill Sans Light"/>
        <a:ea typeface="Gill Sans Light"/>
        <a:cs typeface="Gill Sans Light"/>
      </a:majorFont>
      <a:minorFont>
        <a:latin typeface="Gill Sans"/>
        <a:ea typeface="Gill Sans"/>
        <a:cs typeface="Gill Sans"/>
      </a:minorFont>
    </a:fontScheme>
    <a:fmtScheme name="New_Templat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sx="100000" sy="100000" kx="0" ky="0" algn="b" rotWithShape="0" blurRad="50800" dist="25400" dir="5400000">
              <a:srgbClr val="000000">
                <a:alpha val="60000"/>
              </a:srgbClr>
            </a:outerShdw>
          </a:effectLst>
        </a:effectStyle>
        <a:effectStyle>
          <a:effectLst>
            <a:outerShdw sx="100000" sy="100000" kx="0" ky="0" algn="b" rotWithShape="0" blurRad="50800" dist="25400" dir="5400000">
              <a:srgbClr val="000000">
                <a:alpha val="6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outerShdw sx="100000" sy="100000" kx="0" ky="0" algn="b" rotWithShape="0" blurRad="25400" dist="12700" dir="540000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6F6A5A"/>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0606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New_Template3">
  <a:themeElements>
    <a:clrScheme name="New_Template3">
      <a:dk1>
        <a:srgbClr val="000000"/>
      </a:dk1>
      <a:lt1>
        <a:srgbClr val="FFFFFF"/>
      </a:lt1>
      <a:dk2>
        <a:srgbClr val="5B5854"/>
      </a:dk2>
      <a:lt2>
        <a:srgbClr val="C9C3BA"/>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3">
      <a:majorFont>
        <a:latin typeface="Gill Sans Light"/>
        <a:ea typeface="Gill Sans Light"/>
        <a:cs typeface="Gill Sans Light"/>
      </a:majorFont>
      <a:minorFont>
        <a:latin typeface="Gill Sans"/>
        <a:ea typeface="Gill Sans"/>
        <a:cs typeface="Gill Sans"/>
      </a:minorFont>
    </a:fontScheme>
    <a:fmtScheme name="New_Templat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sx="100000" sy="100000" kx="0" ky="0" algn="b" rotWithShape="0" blurRad="50800" dist="25400" dir="5400000">
              <a:srgbClr val="000000">
                <a:alpha val="60000"/>
              </a:srgbClr>
            </a:outerShdw>
          </a:effectLst>
        </a:effectStyle>
        <a:effectStyle>
          <a:effectLst>
            <a:outerShdw sx="100000" sy="100000" kx="0" ky="0" algn="b" rotWithShape="0" blurRad="50800" dist="25400" dir="5400000">
              <a:srgbClr val="000000">
                <a:alpha val="6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outerShdw sx="100000" sy="100000" kx="0" ky="0" algn="b" rotWithShape="0" blurRad="25400" dist="12700" dir="540000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6F6A5A"/>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0606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